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76" r:id="rId13"/>
    <p:sldId id="268" r:id="rId14"/>
    <p:sldId id="269" r:id="rId15"/>
    <p:sldId id="270" r:id="rId16"/>
    <p:sldId id="271" r:id="rId17"/>
    <p:sldId id="275" r:id="rId18"/>
    <p:sldId id="272" r:id="rId19"/>
    <p:sldId id="273" r:id="rId20"/>
    <p:sldId id="274" r:id="rId21"/>
    <p:sldId id="260" r:id="rId2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2.11.2022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2.11.2022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2.11.2022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2.11.2022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2.11.2022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2.11.2022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2.11.2022</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2.11.2022</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2.11.2022</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2.11.2022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2.11.2022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2.11.2022</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395536" y="332656"/>
            <a:ext cx="8352928" cy="6264696"/>
          </a:xfrm>
        </p:spPr>
        <p:txBody>
          <a:bodyPr>
            <a:normAutofit fontScale="47500" lnSpcReduction="20000"/>
          </a:bodyPr>
          <a:lstStyle/>
          <a:p>
            <a:r>
              <a:rPr lang="tr-TR" sz="3400" u="sng" dirty="0" smtClean="0">
                <a:solidFill>
                  <a:schemeClr val="tx1"/>
                </a:solidFill>
              </a:rPr>
              <a:t>SEYAHAT ACENTALARI İLE İLGİLİ KURUMLAR VE ORGANİZASYONLAR</a:t>
            </a:r>
          </a:p>
          <a:p>
            <a:pPr algn="l"/>
            <a:r>
              <a:rPr lang="tr-TR" sz="3400" b="1" u="sng" dirty="0" smtClean="0">
                <a:solidFill>
                  <a:schemeClr val="tx1"/>
                </a:solidFill>
              </a:rPr>
              <a:t>*T.C.KÜLTÜR VE TURİZM BAKANLIĞI</a:t>
            </a:r>
          </a:p>
          <a:p>
            <a:pPr algn="l"/>
            <a:r>
              <a:rPr lang="tr-TR" sz="3400" dirty="0">
                <a:solidFill>
                  <a:schemeClr val="tx1"/>
                </a:solidFill>
              </a:rPr>
              <a:t>	T</a:t>
            </a:r>
            <a:r>
              <a:rPr lang="tr-TR" sz="3400" dirty="0" smtClean="0">
                <a:solidFill>
                  <a:schemeClr val="tx1"/>
                </a:solidFill>
              </a:rPr>
              <a:t>ürkiye </a:t>
            </a:r>
            <a:r>
              <a:rPr lang="tr-TR" sz="3400" dirty="0">
                <a:solidFill>
                  <a:schemeClr val="tx1"/>
                </a:solidFill>
              </a:rPr>
              <a:t>Cumhuriyeti Kültür ve Turizm Bakanlığı, Türkiye Cumhuriyeti Cumhurbaşkanlığına bağlı olarak çalışan, kültür ve turizm işlerinden sorumlu olan </a:t>
            </a:r>
            <a:r>
              <a:rPr lang="tr-TR" sz="3400" dirty="0" smtClean="0">
                <a:solidFill>
                  <a:schemeClr val="tx1"/>
                </a:solidFill>
              </a:rPr>
              <a:t>bakanlık, </a:t>
            </a:r>
            <a:r>
              <a:rPr lang="tr-TR" sz="3400" dirty="0">
                <a:solidFill>
                  <a:schemeClr val="tx1"/>
                </a:solidFill>
              </a:rPr>
              <a:t>16 Nisan 2003 tarih ve 4848 sayılı kanun ile kuruldu. Daha sonra bu kanun lağvedilerek 10 Temmuz 2018 tarihli Cumhurbaşkanlığı </a:t>
            </a:r>
            <a:r>
              <a:rPr lang="tr-TR" sz="3400" dirty="0" smtClean="0">
                <a:solidFill>
                  <a:schemeClr val="tx1"/>
                </a:solidFill>
              </a:rPr>
              <a:t>Kararnamesiyle </a:t>
            </a:r>
            <a:r>
              <a:rPr lang="tr-TR" sz="3400" dirty="0">
                <a:solidFill>
                  <a:schemeClr val="tx1"/>
                </a:solidFill>
              </a:rPr>
              <a:t>yeniden düzenlendi</a:t>
            </a:r>
            <a:r>
              <a:rPr lang="tr-TR" sz="3400" dirty="0" smtClean="0">
                <a:solidFill>
                  <a:schemeClr val="tx1"/>
                </a:solidFill>
              </a:rPr>
              <a:t>.</a:t>
            </a:r>
          </a:p>
          <a:p>
            <a:pPr algn="l"/>
            <a:endParaRPr lang="tr-TR" dirty="0" smtClean="0">
              <a:solidFill>
                <a:schemeClr val="tx1"/>
              </a:solidFill>
            </a:endParaRPr>
          </a:p>
          <a:p>
            <a:pPr algn="l"/>
            <a:r>
              <a:rPr lang="tr-TR" sz="3400" dirty="0" smtClean="0">
                <a:solidFill>
                  <a:schemeClr val="tx1"/>
                </a:solidFill>
              </a:rPr>
              <a:t>Görev ve Yetkileri;</a:t>
            </a:r>
          </a:p>
          <a:p>
            <a:pPr algn="l"/>
            <a:r>
              <a:rPr lang="tr-TR" sz="3400" dirty="0">
                <a:solidFill>
                  <a:schemeClr val="tx1"/>
                </a:solidFill>
              </a:rPr>
              <a:t>a) Millî, manevî, tarihî, kültürel ve turistik değerleri araştırmak, geliştirmek, korumak, yaşatmak, değerlendirmek, yaymak, tanıtmak, benimsetmek ve bu suretle millî bütünlüğün güçlenmesine ve ekonomik gelişmeye katkıda bulunmak,</a:t>
            </a:r>
          </a:p>
          <a:p>
            <a:pPr algn="l"/>
            <a:r>
              <a:rPr lang="tr-TR" sz="3400" dirty="0" smtClean="0">
                <a:solidFill>
                  <a:schemeClr val="tx1"/>
                </a:solidFill>
              </a:rPr>
              <a:t>b</a:t>
            </a:r>
            <a:r>
              <a:rPr lang="tr-TR" sz="3400" dirty="0">
                <a:solidFill>
                  <a:schemeClr val="tx1"/>
                </a:solidFill>
              </a:rPr>
              <a:t>) Kültür ve turizm konuları ile ilgili kamu kurum ve kuruluşlarını yönlendirmek, bu kuruluşlarla işbirliğinde bulunmak, yerel yönetimler, sivil toplum kuruluşları ve özel sektör ile iletişimi geliştirmek ve işbirliği yapmak; yerel yönetimler, kamu kurum ve kuruluşları tarafından veya kamu personelini desteklemek için kurulan dernekler ve aynı amaçlarla 22/11/2001 tarihli ve 4721 sayılı Türk Medeni Kanununa göre kurulan vakıflar dışındaki asıl amacı kültür, sanat, turizm ve tanıtım faaliyeti olan dernek ve vakıflar ile özel tiyatrolar tarafından gerçekleştirilecek projelere nakdi yardımda bulunmak,</a:t>
            </a:r>
          </a:p>
          <a:p>
            <a:pPr algn="l"/>
            <a:r>
              <a:rPr lang="tr-TR" sz="3400" dirty="0" smtClean="0">
                <a:solidFill>
                  <a:schemeClr val="tx1"/>
                </a:solidFill>
              </a:rPr>
              <a:t>c</a:t>
            </a:r>
            <a:r>
              <a:rPr lang="tr-TR" sz="3400" dirty="0">
                <a:solidFill>
                  <a:schemeClr val="tx1"/>
                </a:solidFill>
              </a:rPr>
              <a:t>) Tarihî ve kültürel varlıkları korumak,</a:t>
            </a:r>
          </a:p>
          <a:p>
            <a:pPr algn="l"/>
            <a:r>
              <a:rPr lang="tr-TR" sz="3400" dirty="0" smtClean="0">
                <a:solidFill>
                  <a:schemeClr val="tx1"/>
                </a:solidFill>
              </a:rPr>
              <a:t>ç</a:t>
            </a:r>
            <a:r>
              <a:rPr lang="tr-TR" sz="3400" dirty="0">
                <a:solidFill>
                  <a:schemeClr val="tx1"/>
                </a:solidFill>
              </a:rPr>
              <a:t>) Turizmi, millî ekonominin verimli bir sektörü haline getirmek için yurdun turizme elverişli bütün imkânlarını değerlendirmek, geliştirmek ve pazarlamak,</a:t>
            </a:r>
          </a:p>
          <a:p>
            <a:pPr algn="l"/>
            <a:r>
              <a:rPr lang="tr-TR" sz="3400" dirty="0" smtClean="0">
                <a:solidFill>
                  <a:schemeClr val="tx1"/>
                </a:solidFill>
              </a:rPr>
              <a:t>d</a:t>
            </a:r>
            <a:r>
              <a:rPr lang="tr-TR" sz="3400" dirty="0">
                <a:solidFill>
                  <a:schemeClr val="tx1"/>
                </a:solidFill>
              </a:rPr>
              <a:t>) Kültür ve turizm alanlarında her türlü yatırım, iletişim ve gelişim potansiyelini yönlendirmek,</a:t>
            </a:r>
          </a:p>
          <a:p>
            <a:pPr algn="l"/>
            <a:r>
              <a:rPr lang="tr-TR" sz="3400" dirty="0" smtClean="0">
                <a:solidFill>
                  <a:schemeClr val="tx1"/>
                </a:solidFill>
              </a:rPr>
              <a:t>e</a:t>
            </a:r>
            <a:r>
              <a:rPr lang="tr-TR" sz="3400" dirty="0">
                <a:solidFill>
                  <a:schemeClr val="tx1"/>
                </a:solidFill>
              </a:rPr>
              <a:t>) Kültür ve turizm yatırımları ile ilgili taşınmazları temin etmek, gerektiğinde kamulaştırmak, bunların etüt, proje ve inşaatını yapmak, yaptırmak,</a:t>
            </a:r>
          </a:p>
          <a:p>
            <a:pPr algn="l"/>
            <a:r>
              <a:rPr lang="tr-TR" sz="3400" dirty="0" smtClean="0">
                <a:solidFill>
                  <a:schemeClr val="tx1"/>
                </a:solidFill>
              </a:rPr>
              <a:t>f</a:t>
            </a:r>
            <a:r>
              <a:rPr lang="tr-TR" sz="3400" dirty="0">
                <a:solidFill>
                  <a:schemeClr val="tx1"/>
                </a:solidFill>
              </a:rPr>
              <a:t>) Türkiye'nin turistik varlıklarını her alanda tanıtıcı faaliyetler ile her türlü imkân ve araçlardan faydalanarak kültür ve turizmle ilgili tanıtma hizmetlerini yürütmek,</a:t>
            </a:r>
          </a:p>
          <a:p>
            <a:pPr algn="l"/>
            <a:r>
              <a:rPr lang="tr-TR" sz="3400" dirty="0" smtClean="0">
                <a:solidFill>
                  <a:schemeClr val="tx1"/>
                </a:solidFill>
              </a:rPr>
              <a:t>g</a:t>
            </a:r>
            <a:r>
              <a:rPr lang="tr-TR" sz="3400" dirty="0">
                <a:solidFill>
                  <a:schemeClr val="tx1"/>
                </a:solidFill>
              </a:rPr>
              <a:t>) Kanunlarla veya Cumhurbaşkanlığı kararnameleriyle verilen diğer görevleri yapmak.</a:t>
            </a:r>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29737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6048672"/>
          </a:xfrm>
        </p:spPr>
        <p:txBody>
          <a:bodyPr>
            <a:normAutofit fontScale="70000" lnSpcReduction="20000"/>
          </a:bodyPr>
          <a:lstStyle/>
          <a:p>
            <a:pPr marL="0" indent="0">
              <a:buNone/>
            </a:pPr>
            <a:r>
              <a:rPr lang="tr-TR" u="sng" dirty="0" smtClean="0"/>
              <a:t>SHGM-Sivil Havacılık Genel Müdürlüğü</a:t>
            </a:r>
          </a:p>
          <a:p>
            <a:pPr marL="0" indent="0">
              <a:buNone/>
            </a:pPr>
            <a:r>
              <a:rPr lang="tr-TR" dirty="0" smtClean="0"/>
              <a:t>	2920 </a:t>
            </a:r>
            <a:r>
              <a:rPr lang="tr-TR" dirty="0"/>
              <a:t>sayılı Türk Sivil Havacılık Kanunu ile 5431 sayılı Sivil Havacılık Genel Müdürlüğü Teşkilat ve Görevleri Hakkında Kanun çerçevesinde faaliyet yürüten Türk sivil havacılık otoritesidir. Ankara-Maltepe'de bulunan Türkiye Cumhuriyeti Ulaştırma ve Altyapı Bakanlığı'nın ek binasında hizmet vermektedir. Kurumun İstanbul, Antalya ve Nevşehir illerinde temsilcilikleri bulunmaktadır</a:t>
            </a:r>
            <a:r>
              <a:rPr lang="tr-TR" dirty="0" smtClean="0"/>
              <a:t>.</a:t>
            </a:r>
          </a:p>
          <a:p>
            <a:pPr marL="0" indent="0">
              <a:buNone/>
            </a:pPr>
            <a:r>
              <a:rPr lang="tr-TR" dirty="0" smtClean="0"/>
              <a:t>	1954 </a:t>
            </a:r>
            <a:r>
              <a:rPr lang="tr-TR" dirty="0"/>
              <a:t>yılında Ulaştırma Bakanlığı bünyesinde "Sivil Havacılık Dairesi Başkanlığı" adıyla kurulan kurum, 1987 yılında "Sivil Havacılık Genel Müdürlüğü" olarak yeniden teşkilatlandırıldı. 18 Kasım 2005 tarihine kadar Ulaştırma Bakanlığı'nın ana hizmet birimlerinden biri olan Sivil Havacılık Genel Müdürlüğü, bu tarihte yürürlüğe giren 5431 sayılı "Sivil Havacılık Genel Müdürlüğü Teşkilat ve Görevleri Hakkında Kanun" ile finansal açıdan özerk hale geldi</a:t>
            </a:r>
            <a:r>
              <a:rPr lang="tr-TR" dirty="0" smtClean="0"/>
              <a:t>.</a:t>
            </a:r>
          </a:p>
          <a:p>
            <a:pPr marL="0" indent="0">
              <a:buNone/>
            </a:pPr>
            <a:r>
              <a:rPr lang="tr-TR" dirty="0"/>
              <a:t>	Uluslararası Sivil Havacılık Teşkilatı (ICAO), Avrupa Sivil Havacılık Konferansı (ECAC), Avrupa Havacılık Seyrüsefer Güvenliği Teşkilatı (EUROCONTROL) ve Avrupa Havacılık Otoriteleri Birliği (JAA) bünyesinde yapılan çalışmalar yakından izlenmekte, mümkün olduğunca toplantılarına katılım sağlanmaktadır. 04.04.2001 tarihi itibarıyla </a:t>
            </a:r>
            <a:r>
              <a:rPr lang="tr-TR" dirty="0" err="1"/>
              <a:t>JAA'ye</a:t>
            </a:r>
            <a:r>
              <a:rPr lang="tr-TR" dirty="0"/>
              <a:t> tam üyelik hakkı kazanılmıştır. Havacılık faaliyetleri ulusal ve uluslararası mevzuata uygun olarak sürdürülmektedir.</a:t>
            </a:r>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56313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6120680"/>
          </a:xfrm>
        </p:spPr>
        <p:txBody>
          <a:bodyPr>
            <a:normAutofit fontScale="62500" lnSpcReduction="20000"/>
          </a:bodyPr>
          <a:lstStyle/>
          <a:p>
            <a:pPr marL="0" indent="0">
              <a:buNone/>
            </a:pPr>
            <a:r>
              <a:rPr lang="tr-TR" u="sng" dirty="0" smtClean="0">
                <a:solidFill>
                  <a:srgbClr val="FF0000"/>
                </a:solidFill>
              </a:rPr>
              <a:t>ULUSLARARASI SEYAHAT VE TURİZM ÖRGÜTLERİ</a:t>
            </a:r>
          </a:p>
          <a:p>
            <a:pPr marL="0" indent="0">
              <a:buNone/>
            </a:pPr>
            <a:r>
              <a:rPr lang="tr-TR" u="sng" dirty="0" smtClean="0"/>
              <a:t>IATA-Uluslararası Havayolu Taşımacılığı Birliği (International </a:t>
            </a:r>
            <a:r>
              <a:rPr lang="tr-TR" u="sng" dirty="0" err="1" smtClean="0"/>
              <a:t>Air</a:t>
            </a:r>
            <a:r>
              <a:rPr lang="tr-TR" u="sng" dirty="0" smtClean="0"/>
              <a:t> </a:t>
            </a:r>
            <a:r>
              <a:rPr lang="tr-TR" u="sng" dirty="0" err="1" smtClean="0"/>
              <a:t>Transportation</a:t>
            </a:r>
            <a:r>
              <a:rPr lang="tr-TR" u="sng" dirty="0" smtClean="0"/>
              <a:t> </a:t>
            </a:r>
            <a:r>
              <a:rPr lang="tr-TR" u="sng" dirty="0" err="1" smtClean="0"/>
              <a:t>Assocation</a:t>
            </a:r>
            <a:r>
              <a:rPr lang="tr-TR" u="sng" dirty="0" smtClean="0"/>
              <a:t>)</a:t>
            </a:r>
          </a:p>
          <a:p>
            <a:pPr marL="0" indent="0">
              <a:buNone/>
            </a:pPr>
            <a:r>
              <a:rPr lang="tr-TR" dirty="0" smtClean="0"/>
              <a:t>	1945 yılında Havana – Küba’da kurulmuştur.  57 üye ve 31 ülke ile kurulan birlik, günümüzde 270 üye ve 140 ülke tarafından temsil edilmektedir.</a:t>
            </a:r>
          </a:p>
          <a:p>
            <a:pPr marL="0" indent="0">
              <a:buNone/>
            </a:pPr>
            <a:r>
              <a:rPr lang="tr-TR" dirty="0" smtClean="0"/>
              <a:t>	Birlik, dünyadaki tüm tüketicilere havayolları hizmetlerinde güvenlik ve ekonomiklik konusunda fayda sağlamak için gerçekleştirilen ilk harekettir. </a:t>
            </a:r>
          </a:p>
          <a:p>
            <a:pPr marL="0" indent="0">
              <a:buNone/>
            </a:pPr>
            <a:r>
              <a:rPr lang="tr-TR" dirty="0" smtClean="0"/>
              <a:t>	Birlik, uluslararası hava trafiğinin düzenlenmesi, havalimanları, mürettebat, bagajlar, güvenlik ve sağlıkla ilgili standartların belirlenmesi ve geliştirilmesi konularında çalışmalar gerçekleştirmektedir.</a:t>
            </a:r>
          </a:p>
          <a:p>
            <a:pPr marL="0" indent="0">
              <a:buNone/>
            </a:pPr>
            <a:r>
              <a:rPr lang="tr-TR" dirty="0" smtClean="0"/>
              <a:t>	Teknolojik gelişmelerin havayolu taşımacılığına entegrasyonunun sağlanması alanında faaliyet gösteren IATA, veri işleme ve havayolu işletmeleri arasında veri akışında, standart mesaj biçimini de geliştirmiştir. </a:t>
            </a:r>
          </a:p>
          <a:p>
            <a:pPr marL="0" indent="0">
              <a:buNone/>
            </a:pPr>
            <a:r>
              <a:rPr lang="tr-TR" dirty="0" smtClean="0"/>
              <a:t>Görevleri</a:t>
            </a:r>
          </a:p>
          <a:p>
            <a:pPr marL="0" indent="0">
              <a:buNone/>
            </a:pPr>
            <a:r>
              <a:rPr lang="tr-TR" dirty="0" smtClean="0"/>
              <a:t>*IATA</a:t>
            </a:r>
            <a:r>
              <a:rPr lang="tr-TR" dirty="0"/>
              <a:t>, üyelik sistemi üzerinden çalışır. Belirli zamanlarda yapılan seminer ve kongreler üzerinden üye ülkelerin sorunları tartışılır ve çözümler oluşturulur.</a:t>
            </a:r>
          </a:p>
          <a:p>
            <a:pPr marL="0" indent="0">
              <a:buNone/>
            </a:pPr>
            <a:r>
              <a:rPr lang="tr-TR" dirty="0" smtClean="0"/>
              <a:t>*Havayolu </a:t>
            </a:r>
            <a:r>
              <a:rPr lang="tr-TR" dirty="0"/>
              <a:t>taşımacılığının standartlarını belirler.</a:t>
            </a:r>
          </a:p>
          <a:p>
            <a:pPr marL="0" indent="0">
              <a:buNone/>
            </a:pPr>
            <a:r>
              <a:rPr lang="tr-TR" dirty="0" smtClean="0"/>
              <a:t>*Havayolu </a:t>
            </a:r>
            <a:r>
              <a:rPr lang="tr-TR" dirty="0"/>
              <a:t>şirketleri arasında adil bir rekabet ortamı oluşmasını sağlar.</a:t>
            </a:r>
          </a:p>
          <a:p>
            <a:pPr marL="0" indent="0">
              <a:buNone/>
            </a:pPr>
            <a:r>
              <a:rPr lang="tr-TR" dirty="0" smtClean="0"/>
              <a:t>*Yük </a:t>
            </a:r>
            <a:r>
              <a:rPr lang="tr-TR" dirty="0"/>
              <a:t>taşıma prosedürlerini belirler.</a:t>
            </a:r>
          </a:p>
          <a:p>
            <a:pPr marL="0" indent="0">
              <a:buNone/>
            </a:pPr>
            <a:r>
              <a:rPr lang="tr-TR" dirty="0" smtClean="0"/>
              <a:t>*Terminal </a:t>
            </a:r>
            <a:r>
              <a:rPr lang="tr-TR" dirty="0"/>
              <a:t>tasarımı ve işletmesi konularında standartları belirler.</a:t>
            </a:r>
          </a:p>
          <a:p>
            <a:pPr marL="0" indent="0">
              <a:buNone/>
            </a:pPr>
            <a:r>
              <a:rPr lang="tr-TR" smtClean="0"/>
              <a:t>*Kullanılan </a:t>
            </a:r>
            <a:r>
              <a:rPr lang="tr-TR" dirty="0"/>
              <a:t>ekipmanların standardizasyonunda görev alır.</a:t>
            </a:r>
          </a:p>
          <a:p>
            <a:pPr marL="0" indent="0">
              <a:buNone/>
            </a:pPr>
            <a:endParaRPr lang="tr-TR" dirty="0" smtClean="0"/>
          </a:p>
          <a:p>
            <a:pPr marL="0" indent="0">
              <a:buNone/>
            </a:pPr>
            <a:endParaRPr lang="tr-TR" dirty="0"/>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89743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20688"/>
            <a:ext cx="8229600" cy="5832648"/>
          </a:xfrm>
        </p:spPr>
        <p:txBody>
          <a:bodyPr>
            <a:normAutofit fontScale="62500" lnSpcReduction="20000"/>
          </a:bodyPr>
          <a:lstStyle/>
          <a:p>
            <a:pPr marL="0" indent="0">
              <a:buNone/>
            </a:pPr>
            <a:r>
              <a:rPr lang="tr-TR" dirty="0">
                <a:solidFill>
                  <a:srgbClr val="FF0000"/>
                </a:solidFill>
              </a:rPr>
              <a:t>Uluslararası Sivil Havacılık Örgütü, </a:t>
            </a:r>
            <a:r>
              <a:rPr lang="tr-TR" dirty="0" smtClean="0">
                <a:solidFill>
                  <a:srgbClr val="FF0000"/>
                </a:solidFill>
              </a:rPr>
              <a:t>( </a:t>
            </a:r>
            <a:r>
              <a:rPr lang="tr-TR" dirty="0">
                <a:solidFill>
                  <a:srgbClr val="FF0000"/>
                </a:solidFill>
              </a:rPr>
              <a:t>International </a:t>
            </a:r>
            <a:r>
              <a:rPr lang="tr-TR" dirty="0" err="1">
                <a:solidFill>
                  <a:srgbClr val="FF0000"/>
                </a:solidFill>
              </a:rPr>
              <a:t>Civil</a:t>
            </a:r>
            <a:r>
              <a:rPr lang="tr-TR" dirty="0">
                <a:solidFill>
                  <a:srgbClr val="FF0000"/>
                </a:solidFill>
              </a:rPr>
              <a:t> </a:t>
            </a:r>
            <a:r>
              <a:rPr lang="tr-TR" dirty="0" err="1">
                <a:solidFill>
                  <a:srgbClr val="FF0000"/>
                </a:solidFill>
              </a:rPr>
              <a:t>Aviation</a:t>
            </a:r>
            <a:r>
              <a:rPr lang="tr-TR" dirty="0">
                <a:solidFill>
                  <a:srgbClr val="FF0000"/>
                </a:solidFill>
              </a:rPr>
              <a:t> </a:t>
            </a:r>
            <a:r>
              <a:rPr lang="tr-TR" dirty="0" err="1">
                <a:solidFill>
                  <a:srgbClr val="FF0000"/>
                </a:solidFill>
              </a:rPr>
              <a:t>Organization</a:t>
            </a:r>
            <a:r>
              <a:rPr lang="tr-TR" dirty="0">
                <a:solidFill>
                  <a:srgbClr val="FF0000"/>
                </a:solidFill>
              </a:rPr>
              <a:t>, </a:t>
            </a:r>
            <a:r>
              <a:rPr lang="tr-TR" dirty="0" smtClean="0">
                <a:solidFill>
                  <a:srgbClr val="FF0000"/>
                </a:solidFill>
              </a:rPr>
              <a:t>ICAO</a:t>
            </a:r>
            <a:r>
              <a:rPr lang="tr-TR" dirty="0" smtClean="0">
                <a:solidFill>
                  <a:srgbClr val="00B050"/>
                </a:solidFill>
              </a:rPr>
              <a:t>)(Eski adı </a:t>
            </a:r>
            <a:r>
              <a:rPr lang="tr-TR" dirty="0" err="1" smtClean="0">
                <a:solidFill>
                  <a:srgbClr val="00B050"/>
                </a:solidFill>
              </a:rPr>
              <a:t>OACI:Organisation</a:t>
            </a:r>
            <a:r>
              <a:rPr lang="tr-TR" dirty="0" smtClean="0">
                <a:solidFill>
                  <a:srgbClr val="00B050"/>
                </a:solidFill>
              </a:rPr>
              <a:t> de </a:t>
            </a:r>
            <a:r>
              <a:rPr lang="tr-TR" dirty="0" err="1" smtClean="0">
                <a:solidFill>
                  <a:srgbClr val="00B050"/>
                </a:solidFill>
              </a:rPr>
              <a:t>I’Aviation</a:t>
            </a:r>
            <a:r>
              <a:rPr lang="tr-TR" dirty="0" smtClean="0">
                <a:solidFill>
                  <a:srgbClr val="00B050"/>
                </a:solidFill>
              </a:rPr>
              <a:t> </a:t>
            </a:r>
            <a:r>
              <a:rPr lang="tr-TR" dirty="0" err="1" smtClean="0">
                <a:solidFill>
                  <a:srgbClr val="00B050"/>
                </a:solidFill>
              </a:rPr>
              <a:t>Civile</a:t>
            </a:r>
            <a:r>
              <a:rPr lang="tr-TR" dirty="0" smtClean="0">
                <a:solidFill>
                  <a:srgbClr val="00B050"/>
                </a:solidFill>
              </a:rPr>
              <a:t> </a:t>
            </a:r>
            <a:r>
              <a:rPr lang="tr-TR" dirty="0" err="1" smtClean="0">
                <a:solidFill>
                  <a:srgbClr val="00B050"/>
                </a:solidFill>
              </a:rPr>
              <a:t>Internationale</a:t>
            </a:r>
            <a:r>
              <a:rPr lang="tr-TR" dirty="0" smtClean="0">
                <a:solidFill>
                  <a:srgbClr val="00B050"/>
                </a:solidFill>
              </a:rPr>
              <a:t>) </a:t>
            </a:r>
          </a:p>
          <a:p>
            <a:pPr marL="0" indent="0">
              <a:buNone/>
            </a:pPr>
            <a:r>
              <a:rPr lang="tr-TR" dirty="0" smtClean="0"/>
              <a:t>Chicago </a:t>
            </a:r>
            <a:r>
              <a:rPr lang="tr-TR" dirty="0"/>
              <a:t>Konvansiyonu’na (7 Aralık 1944) imza atan 52 ülke tarafından, Birleşmiş Milletler kuruluş kararnamesinin 43. maddesine dayanarak 4 Nisan 1947 tarihinde kurulmuştur. Aynı yılın Ekim ayında ise, Birleşmiş Milletlerin yasal havacılık organı olarak kabul edilmiştir. Merkezi Kanada'nın Montreal kentindedir.</a:t>
            </a:r>
          </a:p>
          <a:p>
            <a:pPr marL="0" indent="0">
              <a:buNone/>
            </a:pPr>
            <a:r>
              <a:rPr lang="tr-TR" dirty="0" smtClean="0"/>
              <a:t>Bangkok</a:t>
            </a:r>
            <a:r>
              <a:rPr lang="tr-TR" dirty="0"/>
              <a:t>, Kahire, Dakar, Lima, Meksiko, Nairobi ve Paris'te 7 bölge ofisi bulunmaktadır. Bu örgüte üye olabilmenin en önemli koşulu BM üyesi olmak ve BM'den onay almaktır. Günümüzde ICAO'nun üye sayısı 190'dır. ICAO tüm üye ülkelerin temsil edildiği bağımsız "asamble" ve bunun altındaki yönetici organ olan 36 üyelik "konsey" den oluşmaktadır</a:t>
            </a:r>
            <a:r>
              <a:rPr lang="tr-TR" dirty="0" smtClean="0"/>
              <a:t>.</a:t>
            </a:r>
          </a:p>
          <a:p>
            <a:pPr marL="0" indent="0">
              <a:buNone/>
            </a:pPr>
            <a:r>
              <a:rPr lang="tr-TR" dirty="0" smtClean="0"/>
              <a:t>Görevleri</a:t>
            </a:r>
          </a:p>
          <a:p>
            <a:pPr marL="0" indent="0">
              <a:buNone/>
            </a:pPr>
            <a:r>
              <a:rPr lang="tr-TR" dirty="0" smtClean="0"/>
              <a:t>*Uluslararası </a:t>
            </a:r>
            <a:r>
              <a:rPr lang="tr-TR" dirty="0"/>
              <a:t>sivil havacılığın güvenli ve düzenli bir şekilde büyümesini sağlamak;</a:t>
            </a:r>
          </a:p>
          <a:p>
            <a:pPr marL="0" indent="0">
              <a:buNone/>
            </a:pPr>
            <a:r>
              <a:rPr lang="tr-TR" dirty="0" smtClean="0"/>
              <a:t>*Barışçıl </a:t>
            </a:r>
            <a:r>
              <a:rPr lang="tr-TR" dirty="0"/>
              <a:t>amaçlara yönelik uçak tasarımı ve işletmesini teşvik etmek;</a:t>
            </a:r>
          </a:p>
          <a:p>
            <a:pPr marL="0" indent="0">
              <a:buNone/>
            </a:pPr>
            <a:r>
              <a:rPr lang="tr-TR" dirty="0" smtClean="0"/>
              <a:t>*Sivil </a:t>
            </a:r>
            <a:r>
              <a:rPr lang="tr-TR" dirty="0"/>
              <a:t>havacılık için havayolları, havaalanları ve hava seyir tesislerinin gelişimini desteklemek;</a:t>
            </a:r>
          </a:p>
          <a:p>
            <a:pPr marL="0" indent="0">
              <a:buNone/>
            </a:pPr>
            <a:r>
              <a:rPr lang="tr-TR" smtClean="0"/>
              <a:t>*Uluslararası </a:t>
            </a:r>
            <a:r>
              <a:rPr lang="tr-TR" dirty="0"/>
              <a:t>kamuoyunun güvenli, düzenli, verimli ve ekonomik hava taşımacılığı ihtiyaçlarını karşılamaktır.</a:t>
            </a:r>
          </a:p>
        </p:txBody>
      </p:sp>
    </p:spTree>
    <p:extLst>
      <p:ext uri="{BB962C8B-B14F-4D97-AF65-F5344CB8AC3E}">
        <p14:creationId xmlns:p14="http://schemas.microsoft.com/office/powerpoint/2010/main" val="401380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6120680"/>
          </a:xfrm>
        </p:spPr>
        <p:txBody>
          <a:bodyPr>
            <a:normAutofit fontScale="55000" lnSpcReduction="20000"/>
          </a:bodyPr>
          <a:lstStyle/>
          <a:p>
            <a:pPr marL="0" indent="0">
              <a:buNone/>
            </a:pPr>
            <a:r>
              <a:rPr lang="tr-TR" u="sng" dirty="0" smtClean="0"/>
              <a:t>UFTAA-Dünya Seyahat </a:t>
            </a:r>
            <a:r>
              <a:rPr lang="tr-TR" u="sng" dirty="0" err="1" smtClean="0"/>
              <a:t>Acentaları</a:t>
            </a:r>
            <a:r>
              <a:rPr lang="tr-TR" u="sng" dirty="0" smtClean="0"/>
              <a:t> Federasyonu (Universal </a:t>
            </a:r>
            <a:r>
              <a:rPr lang="tr-TR" u="sng" dirty="0" err="1" smtClean="0"/>
              <a:t>Federation</a:t>
            </a:r>
            <a:r>
              <a:rPr lang="tr-TR" u="sng" dirty="0" smtClean="0"/>
              <a:t> of Travel </a:t>
            </a:r>
            <a:r>
              <a:rPr lang="tr-TR" u="sng" dirty="0" err="1" smtClean="0"/>
              <a:t>Agents</a:t>
            </a:r>
            <a:r>
              <a:rPr lang="tr-TR" u="sng" dirty="0" smtClean="0"/>
              <a:t> </a:t>
            </a:r>
            <a:r>
              <a:rPr lang="tr-TR" u="sng" dirty="0" err="1" smtClean="0"/>
              <a:t>Association</a:t>
            </a:r>
            <a:r>
              <a:rPr lang="tr-TR" u="sng" dirty="0" smtClean="0"/>
              <a:t>)</a:t>
            </a:r>
          </a:p>
          <a:p>
            <a:pPr marL="0" indent="0">
              <a:buNone/>
            </a:pPr>
            <a:r>
              <a:rPr lang="tr-TR" dirty="0" smtClean="0"/>
              <a:t>	Birlik</a:t>
            </a:r>
            <a:r>
              <a:rPr lang="tr-TR" dirty="0"/>
              <a:t>, </a:t>
            </a:r>
            <a:r>
              <a:rPr lang="tr-TR" dirty="0" smtClean="0"/>
              <a:t>22 Kasım 1966’da </a:t>
            </a:r>
            <a:r>
              <a:rPr lang="tr-TR" dirty="0"/>
              <a:t>Roma’da kurulmuş olan Evrensel Seyahat </a:t>
            </a:r>
            <a:r>
              <a:rPr lang="tr-TR" dirty="0" err="1"/>
              <a:t>Acentaları</a:t>
            </a:r>
            <a:r>
              <a:rPr lang="tr-TR" dirty="0"/>
              <a:t> Birliği’nin devamıdır. Federasyon daha sonra, aynı köklü UFTAA kısaltması ile bilinen Birleşik Seyahat Acenteleri Dernekleri Federasyonu olarak yeniden adlandırıldı.</a:t>
            </a:r>
          </a:p>
          <a:p>
            <a:pPr marL="0" indent="0">
              <a:buNone/>
            </a:pPr>
            <a:r>
              <a:rPr lang="tr-TR" dirty="0" smtClean="0"/>
              <a:t>	2003 </a:t>
            </a:r>
            <a:r>
              <a:rPr lang="tr-TR" dirty="0"/>
              <a:t>yılında faaliyetlerine başlayan birliğin, 100 üyesi bulunmaktadır.</a:t>
            </a:r>
          </a:p>
          <a:p>
            <a:pPr marL="0" indent="0">
              <a:buNone/>
            </a:pPr>
            <a:r>
              <a:rPr lang="tr-TR" dirty="0" smtClean="0"/>
              <a:t>	Uluslararası </a:t>
            </a:r>
            <a:r>
              <a:rPr lang="tr-TR" dirty="0"/>
              <a:t>Seyahat </a:t>
            </a:r>
            <a:r>
              <a:rPr lang="tr-TR" dirty="0" err="1"/>
              <a:t>Acentaları</a:t>
            </a:r>
            <a:r>
              <a:rPr lang="tr-TR" dirty="0"/>
              <a:t> Birliği, seyahat </a:t>
            </a:r>
            <a:r>
              <a:rPr lang="tr-TR" dirty="0" err="1"/>
              <a:t>acentaları</a:t>
            </a:r>
            <a:r>
              <a:rPr lang="tr-TR" dirty="0"/>
              <a:t> ve tur operatörleri arasındaki diyalog ve işbirliğinin güçlendirilmesi için hizmet ederken diğer taraftan birçok uluslararası birliğe danışmanlık sunmaktadır.</a:t>
            </a:r>
          </a:p>
          <a:p>
            <a:pPr marL="0" indent="0">
              <a:buNone/>
            </a:pPr>
            <a:r>
              <a:rPr lang="tr-TR" dirty="0"/>
              <a:t>Amacı; tur operatörleri, seyahat ve turizm </a:t>
            </a:r>
            <a:r>
              <a:rPr lang="tr-TR" dirty="0" err="1"/>
              <a:t>acentaları</a:t>
            </a:r>
            <a:r>
              <a:rPr lang="tr-TR" dirty="0"/>
              <a:t> ile ilgili konularda temsilcilik görevi üstlenmek, sorunların ele alınmasını sağlamak ve gelişim yaratmaktır</a:t>
            </a:r>
            <a:r>
              <a:rPr lang="tr-TR" dirty="0" smtClean="0"/>
              <a:t>.</a:t>
            </a:r>
          </a:p>
          <a:p>
            <a:pPr marL="0" indent="0">
              <a:buNone/>
            </a:pPr>
            <a:r>
              <a:rPr lang="tr-TR" dirty="0" smtClean="0"/>
              <a:t>*Seyahat </a:t>
            </a:r>
            <a:r>
              <a:rPr lang="tr-TR" dirty="0"/>
              <a:t>Acenteleri Ulusal Dernekleri Federasyonlarını birleştirmek ve güçlendirmek ve  üyelerinin çıkarlarını küresel olarak geliştirmek       </a:t>
            </a:r>
          </a:p>
          <a:p>
            <a:pPr marL="0" indent="0">
              <a:buNone/>
            </a:pPr>
            <a:r>
              <a:rPr lang="tr-TR" dirty="0" smtClean="0"/>
              <a:t>*Seyahat </a:t>
            </a:r>
            <a:r>
              <a:rPr lang="tr-TR" dirty="0"/>
              <a:t>acentelerinin faaliyetlerini dünya çapındaki çeşitli kurumlar, resmi makamlar ve tedarikçiler nezdinde temsil etmek </a:t>
            </a:r>
          </a:p>
          <a:p>
            <a:pPr marL="0" indent="0">
              <a:buNone/>
            </a:pPr>
            <a:r>
              <a:rPr lang="tr-TR" dirty="0" smtClean="0"/>
              <a:t>*Tüketici </a:t>
            </a:r>
            <a:r>
              <a:rPr lang="tr-TR" dirty="0"/>
              <a:t>için seyahati kolaylaştıracak tedbirlerin benimsenmesi ve üye federasyonlarına hizmet sunulması yönünde çalışmak </a:t>
            </a:r>
          </a:p>
          <a:p>
            <a:pPr marL="0" indent="0">
              <a:buNone/>
            </a:pPr>
            <a:r>
              <a:rPr lang="tr-TR" dirty="0" smtClean="0"/>
              <a:t>*Üye </a:t>
            </a:r>
            <a:r>
              <a:rPr lang="tr-TR" dirty="0"/>
              <a:t>Federasyonların çalışmalarını destekleyen bir araştırma ve bilgi merkezi olmak ve teknolojik gelişim için bilgi sunmak </a:t>
            </a:r>
          </a:p>
          <a:p>
            <a:pPr marL="0" indent="0">
              <a:buNone/>
            </a:pPr>
            <a:r>
              <a:rPr lang="tr-TR" dirty="0" smtClean="0"/>
              <a:t>*Gönüllü </a:t>
            </a:r>
            <a:r>
              <a:rPr lang="tr-TR" dirty="0"/>
              <a:t>bir mekanizma olarak, dostane  çözüme ulaşılamayan ticari ilişkilerden kaynaklanan ihtilafların çözümüne yardımcı olacak bir tahkim hizmeti sunmak   </a:t>
            </a:r>
          </a:p>
          <a:p>
            <a:pPr marL="0" indent="0">
              <a:buNone/>
            </a:pPr>
            <a:r>
              <a:rPr lang="tr-TR" dirty="0" smtClean="0"/>
              <a:t>*Bilgi </a:t>
            </a:r>
            <a:r>
              <a:rPr lang="tr-TR" dirty="0"/>
              <a:t>alışverişi ve aktarımı için gerekli olan bir dünya seyahat acenteleri kongresi ve diğer toplantılar düzenlemek.</a:t>
            </a:r>
          </a:p>
          <a:p>
            <a:pPr marL="0" indent="0">
              <a:buNone/>
            </a:pPr>
            <a:endParaRPr lang="tr-TR" dirty="0"/>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29727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6048672"/>
          </a:xfrm>
        </p:spPr>
        <p:txBody>
          <a:bodyPr>
            <a:normAutofit fontScale="62500" lnSpcReduction="20000"/>
          </a:bodyPr>
          <a:lstStyle/>
          <a:p>
            <a:pPr marL="0" indent="0">
              <a:buNone/>
            </a:pPr>
            <a:r>
              <a:rPr lang="tr-TR" u="sng" dirty="0" smtClean="0"/>
              <a:t>ASTA-Amerikan Seyahat Acenteleri Birliği (</a:t>
            </a:r>
            <a:r>
              <a:rPr lang="tr-TR" u="sng" dirty="0" err="1" smtClean="0"/>
              <a:t>American</a:t>
            </a:r>
            <a:r>
              <a:rPr lang="tr-TR" u="sng" dirty="0" smtClean="0"/>
              <a:t> </a:t>
            </a:r>
            <a:r>
              <a:rPr lang="tr-TR" u="sng" dirty="0" err="1" smtClean="0"/>
              <a:t>Society</a:t>
            </a:r>
            <a:r>
              <a:rPr lang="tr-TR" u="sng" dirty="0" smtClean="0"/>
              <a:t> of </a:t>
            </a:r>
            <a:r>
              <a:rPr lang="tr-TR" u="sng" dirty="0"/>
              <a:t>Travel </a:t>
            </a:r>
            <a:r>
              <a:rPr lang="tr-TR" u="sng" dirty="0" err="1"/>
              <a:t>Advisors</a:t>
            </a:r>
            <a:r>
              <a:rPr lang="tr-TR" u="sng" dirty="0"/>
              <a:t>)</a:t>
            </a:r>
            <a:endParaRPr lang="tr-TR" u="sng" dirty="0" smtClean="0"/>
          </a:p>
          <a:p>
            <a:pPr marL="0" indent="0">
              <a:buNone/>
            </a:pPr>
            <a:r>
              <a:rPr lang="tr-TR" dirty="0" smtClean="0"/>
              <a:t>	20 Nisan 1931 yılında Amerika’da Gemicilik ve Turist Acentesi olarak kurulmuştur.</a:t>
            </a:r>
          </a:p>
          <a:p>
            <a:pPr marL="0" indent="0">
              <a:buNone/>
            </a:pPr>
            <a:r>
              <a:rPr lang="tr-TR" dirty="0" smtClean="0"/>
              <a:t>	ASTA, </a:t>
            </a:r>
            <a:r>
              <a:rPr lang="tr-TR" dirty="0"/>
              <a:t>seyahat acenteleri ve tur sağlayıcıları dahil olmak üzere seyahat aracılarının ticari ve düzenleyici kamu politikası çıkarlarını temsil etmek ve savunmak için kurulmuş bir ticaret birliğidir</a:t>
            </a:r>
            <a:r>
              <a:rPr lang="tr-TR" dirty="0" smtClean="0"/>
              <a:t>.</a:t>
            </a:r>
          </a:p>
          <a:p>
            <a:pPr marL="0" indent="0">
              <a:buNone/>
            </a:pPr>
            <a:r>
              <a:rPr lang="tr-TR" dirty="0" smtClean="0"/>
              <a:t>	Merkezi</a:t>
            </a:r>
            <a:r>
              <a:rPr lang="tr-TR" dirty="0"/>
              <a:t>, </a:t>
            </a:r>
            <a:r>
              <a:rPr lang="tr-TR" dirty="0" err="1"/>
              <a:t>Alexandria</a:t>
            </a:r>
            <a:r>
              <a:rPr lang="tr-TR" dirty="0"/>
              <a:t>, Virginia, Amerika Birleşik </a:t>
            </a:r>
            <a:r>
              <a:rPr lang="tr-TR" dirty="0" smtClean="0"/>
              <a:t>Devletleri’ndedir.</a:t>
            </a:r>
          </a:p>
          <a:p>
            <a:pPr marL="0" indent="0">
              <a:buNone/>
            </a:pPr>
            <a:r>
              <a:rPr lang="tr-TR" dirty="0"/>
              <a:t>	ASTA, üyelerine ve seyahat eden halka birçok avantaj </a:t>
            </a:r>
            <a:r>
              <a:rPr lang="tr-TR" dirty="0" smtClean="0"/>
              <a:t>sunmaktadır. </a:t>
            </a:r>
            <a:r>
              <a:rPr lang="tr-TR" dirty="0" err="1"/>
              <a:t>ASTA'nın</a:t>
            </a:r>
            <a:r>
              <a:rPr lang="tr-TR" dirty="0"/>
              <a:t> üyelerinin çoğu seyahat acentesidir. Bununla birlikte, havayolları, oteller, araba kiralama firmaları, </a:t>
            </a:r>
            <a:r>
              <a:rPr lang="tr-TR" dirty="0" err="1"/>
              <a:t>kruvaziyer</a:t>
            </a:r>
            <a:r>
              <a:rPr lang="tr-TR" dirty="0"/>
              <a:t> hatları ve tur operatörleri gibi seyahat tedarikçileri </a:t>
            </a:r>
            <a:r>
              <a:rPr lang="tr-TR" dirty="0" err="1"/>
              <a:t>ASTA'ya</a:t>
            </a:r>
            <a:r>
              <a:rPr lang="tr-TR" dirty="0"/>
              <a:t> </a:t>
            </a:r>
            <a:r>
              <a:rPr lang="tr-TR" dirty="0" smtClean="0"/>
              <a:t>katılmaktadır. </a:t>
            </a:r>
            <a:r>
              <a:rPr lang="tr-TR" dirty="0"/>
              <a:t>Ayrıca öğrenciler, seyahat okulları, perakende seyahat satıcıları ve diğerleri için üyelik </a:t>
            </a:r>
            <a:r>
              <a:rPr lang="tr-TR" dirty="0" smtClean="0"/>
              <a:t>kategorileri vardır. </a:t>
            </a:r>
            <a:r>
              <a:rPr lang="tr-TR" dirty="0"/>
              <a:t>ASTA, seyahat endüstrisiyle ilgili herkes için bir </a:t>
            </a:r>
            <a:r>
              <a:rPr lang="tr-TR" dirty="0" smtClean="0"/>
              <a:t>organizasyondur.</a:t>
            </a:r>
          </a:p>
          <a:p>
            <a:pPr marL="0" indent="0">
              <a:buNone/>
            </a:pPr>
            <a:r>
              <a:rPr lang="tr-TR" dirty="0"/>
              <a:t>	ASTA ve bağlı kuruluşlarının misyonu, etkin temsil, paylaşılan bilgi ve profesyonelliğin artırılması yoluyla seyahat satma işini kolaylaştırmaktır. ASTA, karlı, büyüyen ve çalışmak, yatırım yapmak ve iş yapmak için ödüllendirici bir perakende seyahat pazarı </a:t>
            </a:r>
            <a:r>
              <a:rPr lang="tr-TR" dirty="0" smtClean="0"/>
              <a:t>arayışı içerisindedir. </a:t>
            </a:r>
            <a:r>
              <a:rPr lang="tr-TR" dirty="0"/>
              <a:t>1931 yılında Amerikan Buharlı Gemi ve Turist Acenteleri Derneği olarak kurulan ASTA ve bağlı kuruluşları, şu anda 140 ülkedeki üyeleriyle dünyanın en büyük ve en etkili seyahat ticaret birliğini oluşturmaktadır.</a:t>
            </a:r>
            <a:endParaRPr lang="tr-TR" dirty="0" smtClean="0"/>
          </a:p>
          <a:p>
            <a:pPr marL="0" indent="0">
              <a:buNone/>
            </a:pPr>
            <a:endParaRPr lang="tr-TR" dirty="0"/>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619280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rmAutofit fontScale="55000" lnSpcReduction="20000"/>
          </a:bodyPr>
          <a:lstStyle/>
          <a:p>
            <a:pPr marL="0" indent="0">
              <a:buNone/>
            </a:pPr>
            <a:endParaRPr lang="tr-TR" dirty="0" smtClean="0"/>
          </a:p>
          <a:p>
            <a:pPr marL="0" indent="0">
              <a:buNone/>
            </a:pPr>
            <a:r>
              <a:rPr lang="tr-TR" b="1" u="sng" dirty="0" smtClean="0"/>
              <a:t>UNWTO-Dünya Turizm Örgütü (World </a:t>
            </a:r>
            <a:r>
              <a:rPr lang="tr-TR" b="1" u="sng" dirty="0" err="1" smtClean="0"/>
              <a:t>Toursim</a:t>
            </a:r>
            <a:r>
              <a:rPr lang="tr-TR" b="1" u="sng" dirty="0" smtClean="0"/>
              <a:t> </a:t>
            </a:r>
            <a:r>
              <a:rPr lang="tr-TR" b="1" u="sng" dirty="0" err="1" smtClean="0"/>
              <a:t>Organization</a:t>
            </a:r>
            <a:r>
              <a:rPr lang="tr-TR" b="1" u="sng" dirty="0" smtClean="0"/>
              <a:t>)</a:t>
            </a:r>
          </a:p>
          <a:p>
            <a:pPr marL="0" indent="0">
              <a:buNone/>
            </a:pPr>
            <a:r>
              <a:rPr lang="tr-TR" dirty="0"/>
              <a:t>	</a:t>
            </a:r>
            <a:r>
              <a:rPr lang="tr-TR" dirty="0" smtClean="0"/>
              <a:t>WTO’ya ülkelerin daha çok Turizm bakanlıkları ve turizmle ilgili resmi kurumlar üye olmaktadır.</a:t>
            </a:r>
          </a:p>
          <a:p>
            <a:pPr marL="0" indent="0">
              <a:buNone/>
            </a:pPr>
            <a:r>
              <a:rPr lang="tr-TR" dirty="0"/>
              <a:t>1925 yılında Resmi Turistik Trafik Birlikleri Uluslararası  Kongresi’nde alınan kararla kurulmuş, II. Dünya Savaşı’ndan sonra Uluslararası Resmi Seyahat Birlikleri olarak değiştirilmiştir.</a:t>
            </a:r>
          </a:p>
          <a:p>
            <a:pPr marL="0" indent="0">
              <a:buNone/>
            </a:pPr>
            <a:r>
              <a:rPr lang="tr-TR" dirty="0" smtClean="0"/>
              <a:t>	Turizm </a:t>
            </a:r>
            <a:r>
              <a:rPr lang="tr-TR" dirty="0"/>
              <a:t>sektöründe yaşanan hızlı gelişmeler ve uluslararası bağlantıların önem kazanması ile birlikte, 1960’lıların ortalarında, turizm sektörünün gelişiminin izlenmesi, kontrol edilmesi, turist hareketliliği, turizm politikaları ve turizmin etkileri gibi konularda düzenlemeler yapılabilmesi için hükümetler arası etkin bir araca çok fazla ihtiyaç hissedilmiştir. </a:t>
            </a:r>
          </a:p>
          <a:p>
            <a:pPr marL="0" indent="0">
              <a:buNone/>
            </a:pPr>
            <a:r>
              <a:rPr lang="tr-TR" dirty="0"/>
              <a:t>	1 Kasım </a:t>
            </a:r>
            <a:r>
              <a:rPr lang="tr-TR" dirty="0" smtClean="0"/>
              <a:t>1974 kurulmuştur. Bunun </a:t>
            </a:r>
            <a:r>
              <a:rPr lang="tr-TR" dirty="0"/>
              <a:t>akabinde, Uluslararası Resmi Seyahat Birlikleri, Mayıs 1975’de Madrid’de Dünya Turizm Örgütü’ne dönüştürülmüştür. </a:t>
            </a:r>
            <a:endParaRPr lang="tr-TR" dirty="0" smtClean="0"/>
          </a:p>
          <a:p>
            <a:pPr marL="0" indent="0">
              <a:buNone/>
            </a:pPr>
            <a:r>
              <a:rPr lang="tr-TR" dirty="0"/>
              <a:t>	UNWTO, Birleşmiş Milletler tarafından turizmi geliştirmek ve teşvik etmek için görevlendirilmiş uluslararası bir örgüttür. Örgüt, 23 Aralık 2003 yılında Birleşmiş Milletler Genel Kurulu'nun 58/232 sayılı kararıyla Birleşmiş Milletler özel teşkilatı statüsüne kavuşmuştur.</a:t>
            </a:r>
            <a:endParaRPr lang="tr-TR" dirty="0" smtClean="0"/>
          </a:p>
          <a:p>
            <a:pPr marL="0" indent="0">
              <a:buNone/>
            </a:pPr>
            <a:r>
              <a:rPr lang="tr-TR" dirty="0" smtClean="0"/>
              <a:t>	Birleşmiş Milletler Dünya Turizm Örgütü ya da kısaca Dünya Turizm Örgütü sürdürülebilir ve evrensel olarak erişilebilir turizmin tanıtımından sorumlu Birleşmiş Milletler kuruluşudur. UNWTO, Birleşmiş Milletler tarafından turizmi geliştirmek ve teşvik etmek için görevlendirilmiş uluslararası bir örgüttür. </a:t>
            </a:r>
          </a:p>
          <a:p>
            <a:pPr marL="0" indent="0">
              <a:buNone/>
            </a:pPr>
            <a:endParaRPr lang="tr-TR" dirty="0" smtClean="0"/>
          </a:p>
          <a:p>
            <a:pPr marL="0" indent="0">
              <a:buNone/>
            </a:pPr>
            <a:endParaRPr lang="tr-TR" dirty="0" smtClean="0"/>
          </a:p>
          <a:p>
            <a:pPr marL="0" indent="0">
              <a:buNone/>
            </a:pPr>
            <a:endParaRPr lang="tr-TR" dirty="0"/>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69898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3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976664"/>
          </a:xfrm>
        </p:spPr>
        <p:txBody>
          <a:bodyPr>
            <a:normAutofit fontScale="70000" lnSpcReduction="20000"/>
          </a:bodyPr>
          <a:lstStyle/>
          <a:p>
            <a:pPr marL="0" indent="0">
              <a:buNone/>
            </a:pPr>
            <a:r>
              <a:rPr lang="tr-TR" b="1" u="sng" dirty="0"/>
              <a:t>IHA-Uluslararası Otelciler Birliği (International Hotel </a:t>
            </a:r>
            <a:r>
              <a:rPr lang="tr-TR" b="1" u="sng" dirty="0" err="1"/>
              <a:t>Association</a:t>
            </a:r>
            <a:r>
              <a:rPr lang="tr-TR" b="1" u="sng" dirty="0"/>
              <a:t>)</a:t>
            </a:r>
          </a:p>
          <a:p>
            <a:pPr marL="0" indent="0">
              <a:buNone/>
            </a:pPr>
            <a:r>
              <a:rPr lang="tr-TR" dirty="0"/>
              <a:t>IHA, 1869 yılında Paris’te kurulmuştur.</a:t>
            </a:r>
          </a:p>
          <a:p>
            <a:pPr marL="0" indent="0">
              <a:buNone/>
            </a:pPr>
            <a:r>
              <a:rPr lang="tr-TR" dirty="0"/>
              <a:t>Amacı;</a:t>
            </a:r>
          </a:p>
          <a:p>
            <a:pPr marL="0" indent="0">
              <a:buNone/>
            </a:pPr>
            <a:r>
              <a:rPr lang="tr-TR" dirty="0"/>
              <a:t>*Otelcilik ile ilgili sorunları araştırıp çözüme kavuşturmak,</a:t>
            </a:r>
          </a:p>
          <a:p>
            <a:pPr marL="0" indent="0">
              <a:buNone/>
            </a:pPr>
            <a:r>
              <a:rPr lang="tr-TR" dirty="0"/>
              <a:t>*Otelcilik ile ilgili kuralları belirlemek,</a:t>
            </a:r>
          </a:p>
          <a:p>
            <a:pPr marL="0" indent="0">
              <a:buNone/>
            </a:pPr>
            <a:r>
              <a:rPr lang="tr-TR" dirty="0"/>
              <a:t>*Ulusal otelcilik birlikleri arasında birlik ve beraberliği sağlamak,</a:t>
            </a:r>
          </a:p>
          <a:p>
            <a:pPr marL="0" indent="0">
              <a:buNone/>
            </a:pPr>
            <a:r>
              <a:rPr lang="tr-TR" dirty="0"/>
              <a:t>*Oteller ve seyahat </a:t>
            </a:r>
            <a:r>
              <a:rPr lang="tr-TR" dirty="0" err="1"/>
              <a:t>acentaları</a:t>
            </a:r>
            <a:r>
              <a:rPr lang="tr-TR" dirty="0"/>
              <a:t> arasındaki ilişkileri UFTAA vb. kuruluşlarla görüşmek ve karara bağlamak</a:t>
            </a:r>
            <a:r>
              <a:rPr lang="tr-TR" dirty="0" smtClean="0"/>
              <a:t>.</a:t>
            </a:r>
          </a:p>
          <a:p>
            <a:pPr marL="0" indent="0">
              <a:buNone/>
            </a:pPr>
            <a:endParaRPr lang="tr-TR" dirty="0"/>
          </a:p>
          <a:p>
            <a:pPr marL="0" indent="0">
              <a:buNone/>
            </a:pPr>
            <a:r>
              <a:rPr lang="tr-TR" b="1" u="sng" dirty="0" smtClean="0"/>
              <a:t>IHRA-Uluslararası Otel ve Restoranlar Birliği (International </a:t>
            </a:r>
            <a:r>
              <a:rPr lang="tr-TR" b="1" u="sng" dirty="0" err="1" smtClean="0"/>
              <a:t>Hotel&amp;Restaurant</a:t>
            </a:r>
            <a:r>
              <a:rPr lang="tr-TR" b="1" u="sng" dirty="0" smtClean="0"/>
              <a:t> </a:t>
            </a:r>
            <a:r>
              <a:rPr lang="tr-TR" b="1" u="sng" dirty="0" err="1" smtClean="0"/>
              <a:t>Association</a:t>
            </a:r>
            <a:r>
              <a:rPr lang="tr-TR" b="1" u="sng" dirty="0" smtClean="0"/>
              <a:t>)</a:t>
            </a:r>
          </a:p>
          <a:p>
            <a:pPr marL="0" indent="0">
              <a:buNone/>
            </a:pPr>
            <a:r>
              <a:rPr lang="tr-TR" dirty="0"/>
              <a:t>Uluslararası Otel ve Restoran Derneği, otel ve restoran endüstrilerinin çıkarlarını temsil </a:t>
            </a:r>
            <a:r>
              <a:rPr lang="tr-TR" dirty="0" smtClean="0"/>
              <a:t>eden Kasım 1947’de kurulmuş  </a:t>
            </a:r>
            <a:r>
              <a:rPr lang="tr-TR" dirty="0"/>
              <a:t>uluslararası bir ticaret </a:t>
            </a:r>
            <a:r>
              <a:rPr lang="tr-TR" dirty="0" smtClean="0"/>
              <a:t>birliğidir</a:t>
            </a:r>
            <a:r>
              <a:rPr lang="tr-TR" dirty="0"/>
              <a:t>. IH&amp;RA, kendini dünya çapında otel ve restoran endüstrisinin çıkarlarını teşvik etmeye ve korumaya adanmış tek uluslararası ticaret birliğidir. Kar amacı gütmeyen bir kuruluştur ve resmi olarak Birleşmiş Milletler tarafından tanınmaktadır. IH&amp;RA, konaklama endüstrisi adına tüm uluslararası ajansları izler ve </a:t>
            </a:r>
            <a:r>
              <a:rPr lang="tr-TR" dirty="0" smtClean="0"/>
              <a:t>lobi yapar. </a:t>
            </a:r>
            <a:endParaRPr lang="tr-TR" dirty="0"/>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14137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6120680"/>
          </a:xfrm>
        </p:spPr>
        <p:txBody>
          <a:bodyPr>
            <a:normAutofit fontScale="62500" lnSpcReduction="20000"/>
          </a:bodyPr>
          <a:lstStyle/>
          <a:p>
            <a:pPr marL="0" indent="0">
              <a:buNone/>
            </a:pPr>
            <a:r>
              <a:rPr lang="tr-TR" b="1" u="sng" dirty="0" smtClean="0"/>
              <a:t>WT&amp;TC-Dünya Seyahat ve Turizm Konseyi (World </a:t>
            </a:r>
            <a:r>
              <a:rPr lang="tr-TR" b="1" u="sng" dirty="0" err="1" smtClean="0"/>
              <a:t>Travel&amp;Tourism</a:t>
            </a:r>
            <a:r>
              <a:rPr lang="tr-TR" b="1" u="sng" dirty="0" smtClean="0"/>
              <a:t> </a:t>
            </a:r>
            <a:r>
              <a:rPr lang="tr-TR" b="1" u="sng" dirty="0" err="1" smtClean="0"/>
              <a:t>Council</a:t>
            </a:r>
            <a:r>
              <a:rPr lang="tr-TR" b="1" u="sng" dirty="0" smtClean="0"/>
              <a:t>)</a:t>
            </a:r>
          </a:p>
          <a:p>
            <a:pPr marL="0" indent="0">
              <a:buNone/>
            </a:pPr>
            <a:r>
              <a:rPr lang="tr-TR" dirty="0" smtClean="0"/>
              <a:t>	Dünya </a:t>
            </a:r>
            <a:r>
              <a:rPr lang="tr-TR" dirty="0"/>
              <a:t>Seyahat ve Turizm Konseyi, seyahat ve turizm endüstrisi için bir forumdur. Küresel iş dünyasından üyelerden oluşur ve seyahat ve turizm endüstrisi hakkında farkındalığı artırmak için hükümetlerle birlikte çalışır</a:t>
            </a:r>
            <a:r>
              <a:rPr lang="tr-TR" dirty="0" smtClean="0"/>
              <a:t>.</a:t>
            </a:r>
          </a:p>
          <a:p>
            <a:pPr marL="0" indent="0">
              <a:buNone/>
            </a:pPr>
            <a:r>
              <a:rPr lang="tr-TR" dirty="0" smtClean="0"/>
              <a:t>	WT&amp;TC</a:t>
            </a:r>
            <a:r>
              <a:rPr lang="tr-TR" dirty="0"/>
              <a:t>, hükümetler, destinasyonlar, topluluklar ve diğer paydaşlarla ekonomik kalkınmayı yönlendirmek, istihdam yaratmak, yoksulluğu azaltmak, </a:t>
            </a:r>
            <a:r>
              <a:rPr lang="tr-TR" dirty="0" smtClean="0"/>
              <a:t>dünyadaki </a:t>
            </a:r>
            <a:r>
              <a:rPr lang="tr-TR" dirty="0"/>
              <a:t>güvenlik ve anlayışı azaltmak için </a:t>
            </a:r>
            <a:r>
              <a:rPr lang="tr-TR" dirty="0" smtClean="0"/>
              <a:t>ortaklıklar </a:t>
            </a:r>
            <a:r>
              <a:rPr lang="tr-TR" dirty="0"/>
              <a:t>yaparak Seyahat ve Turizm sektörünün kapsayıcı ve sürdürülebilir büyüme potansiyelini en üst düzeye </a:t>
            </a:r>
            <a:r>
              <a:rPr lang="tr-TR" dirty="0" smtClean="0"/>
              <a:t>çıkarmaya çalışan kuruluştur.</a:t>
            </a:r>
          </a:p>
          <a:p>
            <a:pPr marL="0" indent="0">
              <a:buNone/>
            </a:pPr>
            <a:r>
              <a:rPr lang="tr-TR" dirty="0" smtClean="0"/>
              <a:t>	WT&amp;TC, 185 </a:t>
            </a:r>
            <a:r>
              <a:rPr lang="tr-TR" dirty="0"/>
              <a:t>ülkede Seyahat ve Turizmin ekonomik etkisi ve aşırı kalabalıklaşma, vergilendirme, politika oluşturma ve diğerleri gibi konularda araştırmalar </a:t>
            </a:r>
            <a:r>
              <a:rPr lang="tr-TR" dirty="0" smtClean="0"/>
              <a:t>yürütmektedir. </a:t>
            </a:r>
            <a:r>
              <a:rPr lang="tr-TR" dirty="0"/>
              <a:t>Dünya çapında 10 işten birini (330 milyon) destekleyen ve küresel </a:t>
            </a:r>
            <a:r>
              <a:rPr lang="tr-TR" dirty="0" err="1"/>
              <a:t>GSYİH'nın</a:t>
            </a:r>
            <a:r>
              <a:rPr lang="tr-TR" dirty="0"/>
              <a:t>% 10,3'ünü oluşturan, dünyanın en büyük ekonomik sektörlerinden biri olan Seyahat ve Turizm sektörünün önemi konusunda Hükümetlerle farkındalık yaratmak için </a:t>
            </a:r>
            <a:r>
              <a:rPr lang="tr-TR" dirty="0" smtClean="0"/>
              <a:t>çalışmalar yapmaktadır.</a:t>
            </a:r>
            <a:endParaRPr lang="tr-TR" dirty="0"/>
          </a:p>
          <a:p>
            <a:pPr marL="0" indent="0">
              <a:buNone/>
            </a:pPr>
            <a:r>
              <a:rPr lang="tr-TR" dirty="0" smtClean="0"/>
              <a:t>	WT%TC, kâr </a:t>
            </a:r>
            <a:r>
              <a:rPr lang="tr-TR" dirty="0"/>
              <a:t>amacı gütmeyen, üyeliğe dayalı bir kuruluş </a:t>
            </a:r>
            <a:r>
              <a:rPr lang="tr-TR" dirty="0" smtClean="0"/>
              <a:t>olarak çalışır ve üyeleri </a:t>
            </a:r>
            <a:r>
              <a:rPr lang="tr-TR" dirty="0"/>
              <a:t>ve </a:t>
            </a:r>
            <a:r>
              <a:rPr lang="tr-TR" dirty="0" smtClean="0"/>
              <a:t>ortakları kuruluşun çekirdeğini oluşturur. </a:t>
            </a:r>
            <a:r>
              <a:rPr lang="tr-TR" dirty="0"/>
              <a:t>Tüm </a:t>
            </a:r>
            <a:r>
              <a:rPr lang="tr-TR" dirty="0" smtClean="0"/>
              <a:t>coğrafyalardan </a:t>
            </a:r>
            <a:r>
              <a:rPr lang="tr-TR" dirty="0"/>
              <a:t>ve sektörlerden dünyanın önde gelen Seyahat ve Turizm şirketlerinin 200'den fazla CEO'su, Başkanı ve Başkanı ile, sektörün önemini ve aynı zamanda sürdürülebilir bir şekilde nasıl </a:t>
            </a:r>
            <a:r>
              <a:rPr lang="tr-TR" dirty="0" smtClean="0"/>
              <a:t>büyüyeceğini </a:t>
            </a:r>
            <a:r>
              <a:rPr lang="tr-TR" dirty="0"/>
              <a:t>göstermeye yardımcı olan önemli araştırmaları </a:t>
            </a:r>
            <a:r>
              <a:rPr lang="tr-TR" dirty="0" smtClean="0"/>
              <a:t>gerçekleştiren kuruluştur.</a:t>
            </a:r>
            <a:endParaRPr lang="tr-TR" dirty="0"/>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548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260648"/>
            <a:ext cx="8229600" cy="6408712"/>
          </a:xfrm>
        </p:spPr>
        <p:txBody>
          <a:bodyPr>
            <a:normAutofit fontScale="40000" lnSpcReduction="20000"/>
          </a:bodyPr>
          <a:lstStyle/>
          <a:p>
            <a:pPr marL="0" indent="0">
              <a:buNone/>
            </a:pPr>
            <a:r>
              <a:rPr lang="tr-TR" sz="4500" b="1" u="sng" dirty="0" smtClean="0"/>
              <a:t>FTO-Uluslararası Tur Operatörleri Federasyonu (International </a:t>
            </a:r>
            <a:r>
              <a:rPr lang="tr-TR" sz="4500" b="1" u="sng" dirty="0" err="1" smtClean="0"/>
              <a:t>Federation</a:t>
            </a:r>
            <a:r>
              <a:rPr lang="tr-TR" sz="4500" b="1" u="sng" dirty="0" smtClean="0"/>
              <a:t> of </a:t>
            </a:r>
            <a:r>
              <a:rPr lang="tr-TR" sz="4500" b="1" u="sng" dirty="0" err="1" smtClean="0"/>
              <a:t>tour</a:t>
            </a:r>
            <a:r>
              <a:rPr lang="tr-TR" sz="4500" b="1" u="sng" dirty="0" smtClean="0"/>
              <a:t> </a:t>
            </a:r>
            <a:r>
              <a:rPr lang="tr-TR" sz="4500" b="1" u="sng" dirty="0" err="1" smtClean="0"/>
              <a:t>Operators</a:t>
            </a:r>
            <a:r>
              <a:rPr lang="tr-TR" sz="4500" b="1" u="sng" dirty="0" smtClean="0"/>
              <a:t>)</a:t>
            </a:r>
          </a:p>
          <a:p>
            <a:pPr marL="0" indent="0">
              <a:buNone/>
            </a:pPr>
            <a:r>
              <a:rPr lang="tr-TR" dirty="0"/>
              <a:t>	</a:t>
            </a:r>
            <a:r>
              <a:rPr lang="tr-TR" sz="4500" dirty="0" smtClean="0"/>
              <a:t>Daha çok AB ülkeleri ve Türkiye’de tur operatörlüğü görevi üstlenen seyahat acentelerinin üye olduğu birliktir. Amacı;</a:t>
            </a:r>
          </a:p>
          <a:p>
            <a:pPr marL="0" indent="0">
              <a:buNone/>
            </a:pPr>
            <a:r>
              <a:rPr lang="tr-TR" sz="4500" dirty="0" smtClean="0"/>
              <a:t>Uzun dönemde planlı turların çeşitli kesimler tarafından öneminin anlaşılması ve sürekli başarı sağlamak üzere çalışmalarda bulunmaktır.</a:t>
            </a:r>
          </a:p>
          <a:p>
            <a:pPr marL="0" indent="0">
              <a:buNone/>
            </a:pPr>
            <a:endParaRPr lang="tr-TR" dirty="0"/>
          </a:p>
          <a:p>
            <a:pPr marL="0" indent="0">
              <a:buNone/>
            </a:pPr>
            <a:r>
              <a:rPr lang="tr-TR" sz="4500" b="1" u="sng" dirty="0" smtClean="0"/>
              <a:t>ECTAA-Ulusal Seyahat </a:t>
            </a:r>
            <a:r>
              <a:rPr lang="tr-TR" sz="4500" b="1" u="sng" dirty="0" err="1" smtClean="0"/>
              <a:t>Acentaları</a:t>
            </a:r>
            <a:r>
              <a:rPr lang="tr-TR" sz="4500" b="1" u="sng" dirty="0" smtClean="0"/>
              <a:t> ve Tur Operatörleri Birliği (</a:t>
            </a:r>
            <a:r>
              <a:rPr lang="tr-TR" sz="4500" b="1" u="sng" dirty="0" err="1" smtClean="0"/>
              <a:t>The</a:t>
            </a:r>
            <a:r>
              <a:rPr lang="tr-TR" sz="4500" b="1" u="sng" dirty="0" smtClean="0"/>
              <a:t> </a:t>
            </a:r>
            <a:r>
              <a:rPr lang="tr-TR" sz="4500" b="1" u="sng" dirty="0" err="1" smtClean="0"/>
              <a:t>European</a:t>
            </a:r>
            <a:r>
              <a:rPr lang="tr-TR" sz="4500" b="1" u="sng" dirty="0" smtClean="0"/>
              <a:t> Travel </a:t>
            </a:r>
            <a:r>
              <a:rPr lang="tr-TR" sz="4500" b="1" u="sng" dirty="0" err="1" smtClean="0"/>
              <a:t>Agents</a:t>
            </a:r>
            <a:r>
              <a:rPr lang="tr-TR" sz="4500" b="1" u="sng" dirty="0" smtClean="0"/>
              <a:t> </a:t>
            </a:r>
            <a:r>
              <a:rPr lang="tr-TR" sz="4500" b="1" u="sng" dirty="0" err="1" smtClean="0"/>
              <a:t>and</a:t>
            </a:r>
            <a:r>
              <a:rPr lang="tr-TR" sz="4500" b="1" u="sng" dirty="0" smtClean="0"/>
              <a:t> </a:t>
            </a:r>
            <a:r>
              <a:rPr lang="tr-TR" sz="4500" b="1" u="sng" dirty="0" err="1" smtClean="0"/>
              <a:t>Tour</a:t>
            </a:r>
            <a:r>
              <a:rPr lang="tr-TR" sz="4500" b="1" u="sng" dirty="0" smtClean="0"/>
              <a:t> </a:t>
            </a:r>
            <a:r>
              <a:rPr lang="tr-TR" sz="4500" b="1" u="sng" dirty="0" err="1" smtClean="0"/>
              <a:t>Operators</a:t>
            </a:r>
            <a:r>
              <a:rPr lang="tr-TR" sz="4500" b="1" u="sng" dirty="0" smtClean="0"/>
              <a:t>’ </a:t>
            </a:r>
            <a:r>
              <a:rPr lang="tr-TR" sz="4500" b="1" u="sng" dirty="0" err="1" smtClean="0"/>
              <a:t>Association</a:t>
            </a:r>
            <a:r>
              <a:rPr lang="tr-TR" sz="4500" b="1" u="sng" dirty="0" smtClean="0"/>
              <a:t>)</a:t>
            </a:r>
          </a:p>
          <a:p>
            <a:pPr marL="0" indent="0">
              <a:buNone/>
            </a:pPr>
            <a:r>
              <a:rPr lang="tr-TR" sz="3800" dirty="0" smtClean="0"/>
              <a:t>	</a:t>
            </a:r>
            <a:r>
              <a:rPr lang="tr-TR" sz="4500" dirty="0" smtClean="0"/>
              <a:t>ECTAA</a:t>
            </a:r>
            <a:r>
              <a:rPr lang="tr-TR" sz="4500" dirty="0"/>
              <a:t>, 1961 yılında </a:t>
            </a:r>
            <a:r>
              <a:rPr lang="tr-TR" sz="4500" dirty="0" err="1"/>
              <a:t>Bad</a:t>
            </a:r>
            <a:r>
              <a:rPr lang="tr-TR" sz="4500" dirty="0"/>
              <a:t> </a:t>
            </a:r>
            <a:r>
              <a:rPr lang="tr-TR" sz="4500" dirty="0" err="1"/>
              <a:t>Kreuznach'ta</a:t>
            </a:r>
            <a:r>
              <a:rPr lang="tr-TR" sz="4500" dirty="0"/>
              <a:t> </a:t>
            </a:r>
            <a:r>
              <a:rPr lang="tr-TR" sz="4500" dirty="0" smtClean="0"/>
              <a:t>(Almanya), </a:t>
            </a:r>
            <a:r>
              <a:rPr lang="tr-TR" sz="4500" dirty="0"/>
              <a:t>Ortak Pazarın 6 kurucu Üye Devletinin ulusal seyahat acenteleri ve tur operatörleri birlikleri tarafından kurulmuştur. Diğer ulusal dernekler, Avrupa Birliği'nin art arda genişlemesiyle </a:t>
            </a:r>
            <a:r>
              <a:rPr lang="tr-TR" sz="4500" dirty="0" err="1"/>
              <a:t>ECTAA'ya</a:t>
            </a:r>
            <a:r>
              <a:rPr lang="tr-TR" sz="4500" dirty="0"/>
              <a:t> katıldı.</a:t>
            </a:r>
          </a:p>
          <a:p>
            <a:pPr marL="0" indent="0">
              <a:buNone/>
            </a:pPr>
            <a:r>
              <a:rPr lang="tr-TR" sz="4500" dirty="0" smtClean="0"/>
              <a:t>	ECTAA </a:t>
            </a:r>
            <a:r>
              <a:rPr lang="tr-TR" sz="4500" dirty="0"/>
              <a:t>şu anda 27 AB Üye Devletinin yanı sıra İsviçre ve Norveç'in seyahat acenteleri ve tur operatörlerinin ulusal birliklerini temsil etmektedir. Buna ek olarak, Tunus, Fas, Malezya ve İsrail'den dört uluslararası Üye bulunmaktadır. </a:t>
            </a:r>
          </a:p>
          <a:p>
            <a:pPr marL="0" indent="0">
              <a:buNone/>
            </a:pPr>
            <a:r>
              <a:rPr lang="tr-TR" sz="4500" dirty="0" smtClean="0"/>
              <a:t>	ECTAA</a:t>
            </a:r>
            <a:r>
              <a:rPr lang="tr-TR" sz="4500" dirty="0"/>
              <a:t>, Brüksel'de endüstri ve karar vericiler tarafından hem Seyahat Acentelerinin hem de Tur Operatörlerinin ana temsili olarak tanınmaktadır ve Seyahat Acentelerinin ve Tur Operatörlerinin faaliyetlerini etkileyebilecek herhangi bir politikanın saygın bir danışma ortağıdır. </a:t>
            </a:r>
          </a:p>
          <a:p>
            <a:pPr marL="0" indent="0">
              <a:buNone/>
            </a:pPr>
            <a:r>
              <a:rPr lang="tr-TR" sz="4500" dirty="0" smtClean="0"/>
              <a:t>	</a:t>
            </a:r>
            <a:r>
              <a:rPr lang="tr-TR" sz="4500" dirty="0" err="1" smtClean="0"/>
              <a:t>ECTAA'nın</a:t>
            </a:r>
            <a:r>
              <a:rPr lang="tr-TR" sz="4500" dirty="0" smtClean="0"/>
              <a:t> </a:t>
            </a:r>
            <a:r>
              <a:rPr lang="tr-TR" sz="4500" dirty="0"/>
              <a:t>faaliyetleri, Avrupa Birliği politika meselelerinden (turizm politikası, tüketicinin korunması, vize politikası, standartlar vb.) Ve IATA konularından destinasyon konularına (seçilen destinasyonların tanıtımı, sağlık ve güvenlik, seyahat kısıtlamaları vb</a:t>
            </a:r>
            <a:r>
              <a:rPr lang="tr-TR" sz="4500" dirty="0" smtClean="0"/>
              <a:t>.).</a:t>
            </a:r>
            <a:endParaRPr lang="tr-TR" sz="4500" dirty="0"/>
          </a:p>
          <a:p>
            <a:pPr marL="0" indent="0">
              <a:buNone/>
            </a:pPr>
            <a:endParaRPr lang="tr-TR" sz="4500" dirty="0"/>
          </a:p>
          <a:p>
            <a:pPr marL="0" indent="0">
              <a:buNone/>
            </a:pPr>
            <a:r>
              <a:rPr lang="tr-TR" b="1" u="sng" dirty="0"/>
              <a:t> </a:t>
            </a:r>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07423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4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404664"/>
            <a:ext cx="8424936" cy="5976664"/>
          </a:xfrm>
        </p:spPr>
        <p:txBody>
          <a:bodyPr>
            <a:normAutofit fontScale="77500" lnSpcReduction="20000"/>
          </a:bodyPr>
          <a:lstStyle/>
          <a:p>
            <a:pPr marL="0" indent="0">
              <a:buNone/>
            </a:pPr>
            <a:r>
              <a:rPr lang="tr-TR" b="1" u="sng" dirty="0" smtClean="0"/>
              <a:t>EFCO&amp;HPA-Avrupa Kamping Yeri İşletmeleri Federasyonu (</a:t>
            </a:r>
            <a:r>
              <a:rPr lang="tr-TR" b="1" u="sng" dirty="0" err="1" smtClean="0"/>
              <a:t>The</a:t>
            </a:r>
            <a:r>
              <a:rPr lang="tr-TR" b="1" u="sng" dirty="0" smtClean="0"/>
              <a:t> </a:t>
            </a:r>
            <a:r>
              <a:rPr lang="tr-TR" b="1" u="sng" dirty="0" err="1" smtClean="0"/>
              <a:t>European</a:t>
            </a:r>
            <a:r>
              <a:rPr lang="tr-TR" b="1" u="sng" dirty="0" smtClean="0"/>
              <a:t> </a:t>
            </a:r>
            <a:r>
              <a:rPr lang="tr-TR" b="1" u="sng" dirty="0" err="1" smtClean="0"/>
              <a:t>Federation</a:t>
            </a:r>
            <a:r>
              <a:rPr lang="tr-TR" b="1" u="sng" dirty="0" smtClean="0"/>
              <a:t> of </a:t>
            </a:r>
            <a:r>
              <a:rPr lang="tr-TR" b="1" u="sng" dirty="0" err="1" smtClean="0"/>
              <a:t>Camping</a:t>
            </a:r>
            <a:r>
              <a:rPr lang="tr-TR" b="1" u="sng" dirty="0" smtClean="0"/>
              <a:t> site </a:t>
            </a:r>
            <a:r>
              <a:rPr lang="tr-TR" b="1" u="sng" dirty="0" err="1" smtClean="0"/>
              <a:t>Organization</a:t>
            </a:r>
            <a:r>
              <a:rPr lang="tr-TR" b="1" u="sng" dirty="0" smtClean="0"/>
              <a:t>)</a:t>
            </a:r>
          </a:p>
          <a:p>
            <a:pPr marL="0" indent="0">
              <a:buNone/>
            </a:pPr>
            <a:r>
              <a:rPr lang="tr-TR" dirty="0" smtClean="0"/>
              <a:t>	EFCO </a:t>
            </a:r>
            <a:r>
              <a:rPr lang="tr-TR" dirty="0"/>
              <a:t>&amp; HPA, Avrupa düzeyinde kamp alanı, tatil ve karavan parkları endüstrisinin temsilci </a:t>
            </a:r>
            <a:r>
              <a:rPr lang="tr-TR" dirty="0" smtClean="0"/>
              <a:t>organıdır.</a:t>
            </a:r>
          </a:p>
          <a:p>
            <a:pPr marL="0" indent="0">
              <a:buNone/>
            </a:pPr>
            <a:r>
              <a:rPr lang="tr-TR" dirty="0" smtClean="0"/>
              <a:t>	EFCO </a:t>
            </a:r>
            <a:r>
              <a:rPr lang="tr-TR" dirty="0"/>
              <a:t>&amp; </a:t>
            </a:r>
            <a:r>
              <a:rPr lang="tr-TR" dirty="0" err="1"/>
              <a:t>HPA'nın</a:t>
            </a:r>
            <a:r>
              <a:rPr lang="tr-TR" dirty="0"/>
              <a:t> ilk ve ana hedefi, Avrupa Yetkililerine (Konsey, Komisyon ve Parlamento) temsil yoluyla sektörün çıkarlarını desteklemek ve savunmaktır.</a:t>
            </a:r>
          </a:p>
          <a:p>
            <a:pPr marL="0" indent="0">
              <a:buNone/>
            </a:pPr>
            <a:r>
              <a:rPr lang="tr-TR" dirty="0" smtClean="0"/>
              <a:t>	Amacı, </a:t>
            </a:r>
            <a:r>
              <a:rPr lang="tr-TR" dirty="0"/>
              <a:t>sektörün çıkarlarının anlaşılmasını ve önemli Avrupa karar alma sürecinde dikkate alınmasını sağlamak ve sektörün devam eden uygulanabilir işleyişini sağlamaktır</a:t>
            </a:r>
            <a:r>
              <a:rPr lang="tr-TR" dirty="0" smtClean="0"/>
              <a:t>.</a:t>
            </a:r>
          </a:p>
          <a:p>
            <a:pPr marL="0" indent="0">
              <a:buNone/>
            </a:pPr>
            <a:endParaRPr lang="tr-TR" dirty="0"/>
          </a:p>
          <a:p>
            <a:pPr marL="0" indent="0">
              <a:buNone/>
            </a:pPr>
            <a:r>
              <a:rPr lang="tr-TR" b="1" u="sng" dirty="0" smtClean="0"/>
              <a:t>ETOA-Avrupa Tur Operatörleri Birliği (</a:t>
            </a:r>
            <a:r>
              <a:rPr lang="tr-TR" b="1" u="sng" dirty="0" err="1" smtClean="0"/>
              <a:t>The</a:t>
            </a:r>
            <a:r>
              <a:rPr lang="tr-TR" b="1" u="sng" dirty="0" smtClean="0"/>
              <a:t> </a:t>
            </a:r>
            <a:r>
              <a:rPr lang="tr-TR" b="1" u="sng" dirty="0" err="1" smtClean="0"/>
              <a:t>European</a:t>
            </a:r>
            <a:r>
              <a:rPr lang="tr-TR" b="1" u="sng" dirty="0" smtClean="0"/>
              <a:t> </a:t>
            </a:r>
            <a:r>
              <a:rPr lang="tr-TR" b="1" u="sng" dirty="0" err="1" smtClean="0"/>
              <a:t>Tour</a:t>
            </a:r>
            <a:r>
              <a:rPr lang="tr-TR" b="1" u="sng" dirty="0" smtClean="0"/>
              <a:t> </a:t>
            </a:r>
            <a:r>
              <a:rPr lang="tr-TR" b="1" u="sng" dirty="0" err="1" smtClean="0"/>
              <a:t>Operators</a:t>
            </a:r>
            <a:r>
              <a:rPr lang="tr-TR" b="1" u="sng" dirty="0" smtClean="0"/>
              <a:t> </a:t>
            </a:r>
            <a:r>
              <a:rPr lang="tr-TR" b="1" u="sng" dirty="0" err="1" smtClean="0"/>
              <a:t>Association</a:t>
            </a:r>
            <a:r>
              <a:rPr lang="tr-TR" b="1" u="sng" dirty="0" smtClean="0"/>
              <a:t>)</a:t>
            </a:r>
          </a:p>
          <a:p>
            <a:pPr marL="0" indent="0">
              <a:buNone/>
            </a:pPr>
            <a:r>
              <a:rPr lang="tr-TR" dirty="0" smtClean="0"/>
              <a:t>	ETOA</a:t>
            </a:r>
            <a:r>
              <a:rPr lang="tr-TR" dirty="0"/>
              <a:t>, uluslararası gelen ve Avrupa içi tur operatörlerinin ve tedarikçilerinin çıkarlarını doğrudan Avrupa düzeyinde temsil eden tek ticaret birliğidir.</a:t>
            </a:r>
            <a:endParaRPr lang="tr-TR" dirty="0" smtClean="0"/>
          </a:p>
          <a:p>
            <a:pPr marL="0" indent="0">
              <a:buNone/>
            </a:pPr>
            <a:endParaRPr lang="tr-TR" dirty="0"/>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35266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6192688"/>
          </a:xfrm>
        </p:spPr>
        <p:txBody>
          <a:bodyPr>
            <a:normAutofit fontScale="47500" lnSpcReduction="20000"/>
          </a:bodyPr>
          <a:lstStyle/>
          <a:p>
            <a:pPr marL="0" indent="0">
              <a:buNone/>
            </a:pPr>
            <a:r>
              <a:rPr lang="tr-TR" b="1" u="sng" dirty="0" smtClean="0"/>
              <a:t>TÜRSAB (Türkiye Seyahat Acenteleri Birliği)</a:t>
            </a:r>
          </a:p>
          <a:p>
            <a:pPr marL="0" indent="0">
              <a:buNone/>
            </a:pPr>
            <a:r>
              <a:rPr lang="tr-TR" dirty="0" smtClean="0"/>
              <a:t>	1955 TÜSTAC (Türkiye Seyahat </a:t>
            </a:r>
            <a:r>
              <a:rPr lang="tr-TR" dirty="0" err="1" smtClean="0"/>
              <a:t>Acentaları</a:t>
            </a:r>
            <a:r>
              <a:rPr lang="tr-TR" dirty="0" smtClean="0"/>
              <a:t>  Cemiyeti-İstanbul) kurulmuştur.</a:t>
            </a:r>
          </a:p>
          <a:p>
            <a:pPr marL="0" indent="0">
              <a:buNone/>
            </a:pPr>
            <a:r>
              <a:rPr lang="tr-TR" dirty="0"/>
              <a:t>	</a:t>
            </a:r>
            <a:r>
              <a:rPr lang="tr-TR" dirty="0" smtClean="0"/>
              <a:t>1965 ESAD (Ege Seyahat </a:t>
            </a:r>
            <a:r>
              <a:rPr lang="tr-TR" dirty="0" err="1" smtClean="0"/>
              <a:t>Acentaları</a:t>
            </a:r>
            <a:r>
              <a:rPr lang="tr-TR" dirty="0" smtClean="0"/>
              <a:t> Derneği- İzmir)</a:t>
            </a:r>
          </a:p>
          <a:p>
            <a:pPr marL="0" indent="0">
              <a:buNone/>
            </a:pPr>
            <a:r>
              <a:rPr lang="tr-TR" dirty="0" smtClean="0"/>
              <a:t>	Türkiye Seyahat </a:t>
            </a:r>
            <a:r>
              <a:rPr lang="tr-TR" dirty="0" err="1" smtClean="0"/>
              <a:t>Acentaları</a:t>
            </a:r>
            <a:r>
              <a:rPr lang="tr-TR" dirty="0" smtClean="0"/>
              <a:t> Birliği, kısa adıyla TÜRSAB, 28 Eylül 1972 tarihinde yürürlüğe giren 1618 sayılı kanun ile kurulmuş, seyahat </a:t>
            </a:r>
            <a:r>
              <a:rPr lang="tr-TR" dirty="0" err="1" smtClean="0"/>
              <a:t>acentelarının</a:t>
            </a:r>
            <a:r>
              <a:rPr lang="tr-TR" dirty="0" smtClean="0"/>
              <a:t> kuruluş işlemlerinden itibaren tüm işlemlerinde yetkili kurumdur.</a:t>
            </a:r>
          </a:p>
          <a:p>
            <a:pPr marL="0" indent="0">
              <a:buNone/>
            </a:pPr>
            <a:r>
              <a:rPr lang="tr-TR" dirty="0" smtClean="0"/>
              <a:t>	TÜRSAB’ın amacı, seyahat </a:t>
            </a:r>
            <a:r>
              <a:rPr lang="tr-TR" dirty="0" err="1" smtClean="0"/>
              <a:t>acentelığı</a:t>
            </a:r>
            <a:r>
              <a:rPr lang="tr-TR" dirty="0" smtClean="0"/>
              <a:t> mesleğinin ve faaliyet alanının temeli olan Türk Turizm sektörünün gelişimine katkıda bulunmaktır.</a:t>
            </a:r>
          </a:p>
          <a:p>
            <a:pPr marL="0" indent="0">
              <a:buNone/>
            </a:pPr>
            <a:r>
              <a:rPr lang="tr-TR" dirty="0" smtClean="0"/>
              <a:t>	Seyahat </a:t>
            </a:r>
            <a:r>
              <a:rPr lang="tr-TR" dirty="0" err="1" smtClean="0"/>
              <a:t>acenteları</a:t>
            </a:r>
            <a:r>
              <a:rPr lang="tr-TR" dirty="0" smtClean="0"/>
              <a:t> konusunda şikayeti olan tüketiciler TÜRSAB'a başvurarak çok kısa sürede sonuç alabilmektedir. TÜRSAB, hem yönetim hem de denetim görevi üstlenerek seyahat </a:t>
            </a:r>
            <a:r>
              <a:rPr lang="tr-TR" dirty="0" err="1" smtClean="0"/>
              <a:t>acentalarının</a:t>
            </a:r>
            <a:r>
              <a:rPr lang="tr-TR" dirty="0" smtClean="0"/>
              <a:t> belli bir hizmet kalitesinde hizmet vermesini sağlamaktadır. Ayrıca turizm konusunda kurduğu meslek lisesi ile eğitimli yetişmiş turizmci konusunda da katkı sağlamaktadır. TÜRSAB, bölgesel yürütme kurulları ile ülkenin önemli turizm merkezlerinde çeşitli projelerle faaliyet göstermektedir.</a:t>
            </a:r>
          </a:p>
          <a:p>
            <a:pPr marL="0" indent="0">
              <a:buNone/>
            </a:pPr>
            <a:r>
              <a:rPr lang="tr-TR" dirty="0" smtClean="0"/>
              <a:t>Görevleri;</a:t>
            </a:r>
          </a:p>
          <a:p>
            <a:pPr marL="0" indent="0">
              <a:buNone/>
            </a:pPr>
            <a:r>
              <a:rPr lang="tr-TR" dirty="0" smtClean="0"/>
              <a:t>1-Seyahat </a:t>
            </a:r>
            <a:r>
              <a:rPr lang="tr-TR" dirty="0" err="1" smtClean="0"/>
              <a:t>Acentecılığı</a:t>
            </a:r>
            <a:r>
              <a:rPr lang="tr-TR" dirty="0" smtClean="0"/>
              <a:t> Meslek disiplininin sağlanması</a:t>
            </a:r>
          </a:p>
          <a:p>
            <a:pPr marL="0" indent="0">
              <a:buNone/>
            </a:pPr>
            <a:r>
              <a:rPr lang="tr-TR" dirty="0" smtClean="0"/>
              <a:t>2-Seyahat </a:t>
            </a:r>
            <a:r>
              <a:rPr lang="tr-TR" dirty="0" err="1" smtClean="0"/>
              <a:t>Acentecılığı</a:t>
            </a:r>
            <a:r>
              <a:rPr lang="tr-TR" dirty="0" smtClean="0"/>
              <a:t> Mesleğinin gelişimine ilişkin faaliyetler</a:t>
            </a:r>
          </a:p>
          <a:p>
            <a:pPr marL="0" indent="0">
              <a:buNone/>
            </a:pPr>
            <a:r>
              <a:rPr lang="tr-TR" dirty="0" smtClean="0"/>
              <a:t>3-Seyahat </a:t>
            </a:r>
            <a:r>
              <a:rPr lang="tr-TR" dirty="0" err="1" smtClean="0"/>
              <a:t>acentalarının</a:t>
            </a:r>
            <a:r>
              <a:rPr lang="tr-TR" dirty="0" smtClean="0"/>
              <a:t> karşılaştıkları sorunların çözümü yönünde yapılan çalışmalar</a:t>
            </a:r>
          </a:p>
          <a:p>
            <a:pPr marL="0" indent="0">
              <a:buNone/>
            </a:pPr>
            <a:r>
              <a:rPr lang="tr-TR" dirty="0" smtClean="0"/>
              <a:t>4-Turizm sektörümüzde yaşanan gelişmeler ve karşılaşılan sorunlara ilişkin tüm konularla ilgili kamuoyunu bilgilendirmek ve ilgili mercilerin dikkatine sunmak</a:t>
            </a:r>
          </a:p>
          <a:p>
            <a:pPr marL="0" indent="0">
              <a:buNone/>
            </a:pPr>
            <a:r>
              <a:rPr lang="tr-TR" dirty="0"/>
              <a:t>	Madde 32 – Seyahat </a:t>
            </a:r>
            <a:r>
              <a:rPr lang="tr-TR" dirty="0" err="1"/>
              <a:t>acentaları</a:t>
            </a:r>
            <a:r>
              <a:rPr lang="tr-TR" dirty="0"/>
              <a:t>, seyahat </a:t>
            </a:r>
            <a:r>
              <a:rPr lang="tr-TR" dirty="0" err="1"/>
              <a:t>acentalığı</a:t>
            </a:r>
            <a:r>
              <a:rPr lang="tr-TR" dirty="0"/>
              <a:t> mesleğinin yurt ekonomisi ve turizmine uygun surette gelişmesini</a:t>
            </a:r>
          </a:p>
          <a:p>
            <a:pPr marL="0" indent="0">
              <a:buNone/>
            </a:pPr>
            <a:r>
              <a:rPr lang="tr-TR" dirty="0"/>
              <a:t>sağlayıcı tedbirleri almak ve mesleki ahlak ve </a:t>
            </a:r>
            <a:r>
              <a:rPr lang="tr-TR" dirty="0" err="1"/>
              <a:t>tesanüdü</a:t>
            </a:r>
            <a:r>
              <a:rPr lang="tr-TR" dirty="0"/>
              <a:t> korumak </a:t>
            </a:r>
            <a:r>
              <a:rPr lang="tr-TR" dirty="0" err="1"/>
              <a:t>amaciyle</a:t>
            </a:r>
            <a:r>
              <a:rPr lang="tr-TR" dirty="0"/>
              <a:t> Seyahat </a:t>
            </a:r>
            <a:r>
              <a:rPr lang="tr-TR" dirty="0" err="1"/>
              <a:t>Acentaları</a:t>
            </a:r>
            <a:r>
              <a:rPr lang="tr-TR" dirty="0"/>
              <a:t> Birliği adı altında tüzel </a:t>
            </a:r>
            <a:r>
              <a:rPr lang="tr-TR" dirty="0" smtClean="0"/>
              <a:t>kişiliği haiz </a:t>
            </a:r>
            <a:r>
              <a:rPr lang="tr-TR" dirty="0"/>
              <a:t>bir birlik kurarlar. Seyahat </a:t>
            </a:r>
            <a:r>
              <a:rPr lang="tr-TR" dirty="0" err="1"/>
              <a:t>acentalarının</a:t>
            </a:r>
            <a:r>
              <a:rPr lang="tr-TR" dirty="0"/>
              <a:t> bu birliğe üye olmaları zorunludur.</a:t>
            </a:r>
          </a:p>
          <a:p>
            <a:pPr marL="0" indent="0">
              <a:buNone/>
            </a:pPr>
            <a:r>
              <a:rPr lang="tr-TR" dirty="0"/>
              <a:t>Seyahat </a:t>
            </a:r>
            <a:r>
              <a:rPr lang="tr-TR" dirty="0" err="1"/>
              <a:t>Acentaları</a:t>
            </a:r>
            <a:r>
              <a:rPr lang="tr-TR" dirty="0"/>
              <a:t> Birliğinin merkezi İstanbul'dadır. (Ek cümleler: 31/7/2008-5800/4 </a:t>
            </a:r>
            <a:r>
              <a:rPr lang="tr-TR" dirty="0" err="1"/>
              <a:t>md.</a:t>
            </a:r>
            <a:r>
              <a:rPr lang="tr-TR" dirty="0"/>
              <a:t>) Birlik gerekli </a:t>
            </a:r>
            <a:r>
              <a:rPr lang="tr-TR" dirty="0" smtClean="0"/>
              <a:t>görülen yerlerde </a:t>
            </a:r>
            <a:r>
              <a:rPr lang="tr-TR" dirty="0"/>
              <a:t>merkeze bağlı şubeler açabilir. Yönetim Kurulu, merkeze bağlı şube bürosunun kadroları ile şube müdürünü </a:t>
            </a:r>
            <a:r>
              <a:rPr lang="tr-TR" dirty="0" smtClean="0"/>
              <a:t>tespit ve </a:t>
            </a:r>
            <a:r>
              <a:rPr lang="tr-TR" dirty="0"/>
              <a:t>tayin eder.</a:t>
            </a:r>
          </a:p>
          <a:p>
            <a:pPr marL="0" indent="0">
              <a:buNone/>
            </a:pPr>
            <a:endParaRPr lang="tr-TR" dirty="0"/>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45568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7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txBody>
          <a:bodyPr>
            <a:normAutofit fontScale="55000" lnSpcReduction="20000"/>
          </a:bodyPr>
          <a:lstStyle/>
          <a:p>
            <a:pPr marL="0" indent="0">
              <a:buNone/>
            </a:pPr>
            <a:r>
              <a:rPr lang="tr-TR" b="1" u="sng" dirty="0" smtClean="0"/>
              <a:t>HOTREC-Avrupa Otel, Restoran ve Kafe’ler Birliği (</a:t>
            </a:r>
            <a:r>
              <a:rPr lang="tr-TR" b="1" u="sng" dirty="0" err="1" smtClean="0"/>
              <a:t>Hotels</a:t>
            </a:r>
            <a:r>
              <a:rPr lang="tr-TR" b="1" u="sng" dirty="0" smtClean="0"/>
              <a:t>, </a:t>
            </a:r>
            <a:r>
              <a:rPr lang="tr-TR" b="1" u="sng" dirty="0" err="1" smtClean="0"/>
              <a:t>Restaurants</a:t>
            </a:r>
            <a:r>
              <a:rPr lang="tr-TR" b="1" u="sng" dirty="0" smtClean="0"/>
              <a:t>&amp; </a:t>
            </a:r>
            <a:r>
              <a:rPr lang="tr-TR" b="1" u="sng" dirty="0" err="1" smtClean="0"/>
              <a:t>Cafes</a:t>
            </a:r>
            <a:r>
              <a:rPr lang="tr-TR" b="1" u="sng" dirty="0" smtClean="0"/>
              <a:t> in Europe) </a:t>
            </a:r>
          </a:p>
          <a:p>
            <a:pPr marL="0" indent="0">
              <a:buNone/>
            </a:pPr>
            <a:r>
              <a:rPr lang="tr-TR" dirty="0" smtClean="0"/>
              <a:t>	HOTREC , Avrupa Birliği’ndeki Oteller </a:t>
            </a:r>
            <a:r>
              <a:rPr lang="tr-TR" dirty="0"/>
              <a:t>, restoranlar , Barlar  ve </a:t>
            </a:r>
            <a:r>
              <a:rPr lang="tr-TR" dirty="0" smtClean="0"/>
              <a:t>Kafelerin bir araya gelerek oluşturdukları organizasyondur. Ağırlama endüstrisinin büyümesini, işlerini ve yenilikçiliğini teşvik ederek  ve potansiyelini ortaya çıkararak turizm gelişiminin merkezinde yer alan kuruluştur.</a:t>
            </a:r>
          </a:p>
          <a:p>
            <a:pPr marL="0" indent="0">
              <a:buNone/>
            </a:pPr>
            <a:endParaRPr lang="tr-TR" dirty="0"/>
          </a:p>
          <a:p>
            <a:pPr marL="0" indent="0">
              <a:buNone/>
            </a:pPr>
            <a:r>
              <a:rPr lang="tr-TR" b="1" u="sng" dirty="0"/>
              <a:t>IRU-Uluslararası Karayolu Taşımacılığı </a:t>
            </a:r>
            <a:r>
              <a:rPr lang="tr-TR" b="1" u="sng" dirty="0" smtClean="0"/>
              <a:t>Birliği (International Road Transport </a:t>
            </a:r>
            <a:r>
              <a:rPr lang="tr-TR" b="1" u="sng" dirty="0" err="1" smtClean="0"/>
              <a:t>Union</a:t>
            </a:r>
            <a:r>
              <a:rPr lang="tr-TR" b="1" u="sng" dirty="0" smtClean="0"/>
              <a:t>)</a:t>
            </a:r>
          </a:p>
          <a:p>
            <a:pPr marL="0" indent="0">
              <a:buNone/>
            </a:pPr>
            <a:r>
              <a:rPr lang="tr-TR" dirty="0" smtClean="0"/>
              <a:t>	Uluslararası </a:t>
            </a:r>
            <a:r>
              <a:rPr lang="tr-TR" dirty="0"/>
              <a:t>Karayolu Taşımacılığı Birliği, dünya çapında karayolu ile insanların ve malların sürdürülebilir hareketliliği yoluyla ekonomik büyüme ve refah sağlamak için otobüs, </a:t>
            </a:r>
            <a:r>
              <a:rPr lang="tr-TR" dirty="0" smtClean="0"/>
              <a:t>taksi </a:t>
            </a:r>
            <a:r>
              <a:rPr lang="tr-TR" dirty="0"/>
              <a:t>ve kamyon operatörlerinin çıkarlarını destekleyen dünya karayolu taşımacılığı organizasyonudur</a:t>
            </a:r>
            <a:r>
              <a:rPr lang="tr-TR" dirty="0" smtClean="0"/>
              <a:t>.</a:t>
            </a:r>
          </a:p>
          <a:p>
            <a:pPr marL="0" indent="0">
              <a:buNone/>
            </a:pPr>
            <a:r>
              <a:rPr lang="tr-TR" dirty="0"/>
              <a:t>	IRU, otobüs, yolcu otobüsü, taksi ve kamyon operatörlerinin yanı sıra daha geniş </a:t>
            </a:r>
            <a:r>
              <a:rPr lang="tr-TR" dirty="0" err="1"/>
              <a:t>mobilite</a:t>
            </a:r>
            <a:r>
              <a:rPr lang="tr-TR" dirty="0"/>
              <a:t> ve lojistik endüstrisinin ilgisini koruyan, </a:t>
            </a:r>
            <a:r>
              <a:rPr lang="tr-TR" dirty="0" err="1"/>
              <a:t>mobilite</a:t>
            </a:r>
            <a:r>
              <a:rPr lang="tr-TR" dirty="0"/>
              <a:t> ve lojistik için güvenilir sestir</a:t>
            </a:r>
            <a:r>
              <a:rPr lang="tr-TR" dirty="0" smtClean="0"/>
              <a:t>.</a:t>
            </a:r>
          </a:p>
          <a:p>
            <a:pPr marL="0" indent="0">
              <a:buNone/>
            </a:pPr>
            <a:r>
              <a:rPr lang="tr-TR" dirty="0"/>
              <a:t>	IRU, endüstri ve karar vericiler arasındaki işbirliğini teşvik ederek ve geliştirerek, ticareti kolaylaştırmaya ve refah oluşturmaya katkıda bulunur</a:t>
            </a:r>
            <a:r>
              <a:rPr lang="tr-TR" dirty="0" smtClean="0"/>
              <a:t>.</a:t>
            </a:r>
          </a:p>
          <a:p>
            <a:pPr marL="0" indent="0">
              <a:buNone/>
            </a:pPr>
            <a:r>
              <a:rPr lang="tr-TR" dirty="0"/>
              <a:t>	IRU, gerçek rekabet avantajı yaratan uluslararası sertifika standartları aracılığıyla karayolu taşımacılığında mükemmelliği savunmaktadır</a:t>
            </a:r>
            <a:r>
              <a:rPr lang="tr-TR" dirty="0" smtClean="0"/>
              <a:t>.</a:t>
            </a:r>
          </a:p>
          <a:p>
            <a:pPr marL="0" indent="0">
              <a:buNone/>
            </a:pPr>
            <a:endParaRPr lang="tr-TR" dirty="0"/>
          </a:p>
          <a:p>
            <a:pPr marL="0" indent="0">
              <a:buNone/>
            </a:pPr>
            <a:r>
              <a:rPr lang="tr-TR" smtClean="0"/>
              <a:t>DİĞER KURUM VE KURULUŞLAR</a:t>
            </a:r>
            <a:endParaRPr lang="tr-TR" dirty="0"/>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04353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6120680"/>
          </a:xfrm>
        </p:spPr>
        <p:txBody>
          <a:bodyPr>
            <a:normAutofit fontScale="70000" lnSpcReduction="20000"/>
          </a:bodyPr>
          <a:lstStyle/>
          <a:p>
            <a:pPr marL="0" indent="0">
              <a:buNone/>
            </a:pPr>
            <a:endParaRPr lang="tr-TR" dirty="0" smtClean="0"/>
          </a:p>
          <a:p>
            <a:pPr marL="0" indent="0">
              <a:buNone/>
            </a:pPr>
            <a:endParaRPr lang="tr-TR" dirty="0"/>
          </a:p>
          <a:p>
            <a:pPr marL="0" indent="0">
              <a:buNone/>
            </a:pPr>
            <a:endParaRPr lang="tr-TR" dirty="0" smtClean="0"/>
          </a:p>
          <a:p>
            <a:pPr marL="0" indent="0">
              <a:buNone/>
            </a:pPr>
            <a:endParaRPr lang="tr-TR" dirty="0"/>
          </a:p>
          <a:p>
            <a:pPr marL="0" indent="0">
              <a:buNone/>
            </a:pPr>
            <a:r>
              <a:rPr lang="tr-TR" dirty="0" smtClean="0"/>
              <a:t>Kaynaklar</a:t>
            </a:r>
          </a:p>
          <a:p>
            <a:pPr marL="0" indent="0">
              <a:buNone/>
            </a:pPr>
            <a:r>
              <a:rPr lang="tr-TR" dirty="0"/>
              <a:t>1-https://www.ktb.gov.tr</a:t>
            </a:r>
            <a:r>
              <a:rPr lang="tr-TR" dirty="0" smtClean="0"/>
              <a:t>/</a:t>
            </a:r>
          </a:p>
          <a:p>
            <a:pPr marL="0" indent="0">
              <a:buNone/>
            </a:pPr>
            <a:r>
              <a:rPr lang="tr-TR" dirty="0"/>
              <a:t>2-https://www.tursab.org.tr</a:t>
            </a:r>
            <a:r>
              <a:rPr lang="tr-TR" dirty="0" smtClean="0"/>
              <a:t>/</a:t>
            </a:r>
          </a:p>
          <a:p>
            <a:pPr marL="0" indent="0">
              <a:buNone/>
            </a:pPr>
            <a:r>
              <a:rPr lang="tr-TR" dirty="0"/>
              <a:t>3-http://</a:t>
            </a:r>
            <a:r>
              <a:rPr lang="tr-TR" dirty="0" smtClean="0"/>
              <a:t>www.turob.com/tr</a:t>
            </a:r>
          </a:p>
          <a:p>
            <a:pPr marL="0" indent="0">
              <a:buNone/>
            </a:pPr>
            <a:r>
              <a:rPr lang="tr-TR" dirty="0"/>
              <a:t>4-http://www.tureb.org.tr</a:t>
            </a:r>
            <a:r>
              <a:rPr lang="tr-TR" dirty="0" smtClean="0"/>
              <a:t>/</a:t>
            </a:r>
          </a:p>
          <a:p>
            <a:pPr marL="0" indent="0">
              <a:buNone/>
            </a:pPr>
            <a:r>
              <a:rPr lang="tr-TR" dirty="0"/>
              <a:t>5-https://www.turofed.org.tr</a:t>
            </a:r>
            <a:r>
              <a:rPr lang="tr-TR" dirty="0" smtClean="0"/>
              <a:t>/</a:t>
            </a:r>
          </a:p>
          <a:p>
            <a:pPr marL="0" indent="0">
              <a:buNone/>
            </a:pPr>
            <a:r>
              <a:rPr lang="tr-TR" dirty="0"/>
              <a:t>6-http://ttyd.org.tr</a:t>
            </a:r>
            <a:r>
              <a:rPr lang="tr-TR" dirty="0" smtClean="0"/>
              <a:t>/#</a:t>
            </a:r>
          </a:p>
          <a:p>
            <a:pPr marL="0" indent="0">
              <a:buNone/>
            </a:pPr>
            <a:r>
              <a:rPr lang="tr-TR" dirty="0"/>
              <a:t>7-http://turizmgelistirmevakfi.com</a:t>
            </a:r>
            <a:r>
              <a:rPr lang="tr-TR" dirty="0" smtClean="0"/>
              <a:t>/</a:t>
            </a:r>
          </a:p>
          <a:p>
            <a:pPr marL="0" indent="0">
              <a:buNone/>
            </a:pPr>
            <a:r>
              <a:rPr lang="tr-TR" dirty="0"/>
              <a:t>8-https://www.uftaa.org/</a:t>
            </a:r>
            <a:endParaRPr lang="tr-TR" dirty="0" smtClean="0"/>
          </a:p>
          <a:p>
            <a:pPr marL="0" indent="0">
              <a:buNone/>
            </a:pPr>
            <a:r>
              <a:rPr lang="tr-TR" dirty="0" smtClean="0"/>
              <a:t>9-www.asta.org</a:t>
            </a:r>
          </a:p>
          <a:p>
            <a:pPr marL="0" indent="0">
              <a:buNone/>
            </a:pPr>
            <a:r>
              <a:rPr lang="tr-TR" dirty="0"/>
              <a:t>10-https://</a:t>
            </a:r>
            <a:r>
              <a:rPr lang="tr-TR" dirty="0" smtClean="0"/>
              <a:t>www.ectaa.org</a:t>
            </a:r>
          </a:p>
          <a:p>
            <a:pPr marL="0" indent="0">
              <a:buNone/>
            </a:pPr>
            <a:r>
              <a:rPr lang="tr-TR" dirty="0"/>
              <a:t>11-https://www.efcohpa.eu/</a:t>
            </a:r>
            <a:endParaRPr lang="tr-TR" dirty="0" smtClean="0"/>
          </a:p>
          <a:p>
            <a:pPr marL="0" indent="0">
              <a:buNone/>
            </a:pPr>
            <a:r>
              <a:rPr lang="tr-TR" dirty="0"/>
              <a:t>12-https://www.iru.org/</a:t>
            </a:r>
          </a:p>
          <a:p>
            <a:pPr marL="0" indent="0">
              <a:buNone/>
            </a:pPr>
            <a:r>
              <a:rPr lang="tr-TR"/>
              <a:t>13-https://wttc.org/</a:t>
            </a:r>
            <a:endParaRPr lang="tr-TR" dirty="0"/>
          </a:p>
        </p:txBody>
      </p:sp>
    </p:spTree>
    <p:extLst>
      <p:ext uri="{BB962C8B-B14F-4D97-AF65-F5344CB8AC3E}">
        <p14:creationId xmlns:p14="http://schemas.microsoft.com/office/powerpoint/2010/main" val="2318860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976664"/>
          </a:xfrm>
        </p:spPr>
        <p:txBody>
          <a:bodyPr>
            <a:normAutofit fontScale="92500" lnSpcReduction="20000"/>
          </a:bodyPr>
          <a:lstStyle/>
          <a:p>
            <a:pPr marL="0" indent="0">
              <a:buNone/>
            </a:pPr>
            <a:r>
              <a:rPr lang="tr-TR" dirty="0" smtClean="0"/>
              <a:t>	Madde </a:t>
            </a:r>
            <a:r>
              <a:rPr lang="tr-TR" dirty="0"/>
              <a:t>33 – Seyahat </a:t>
            </a:r>
            <a:r>
              <a:rPr lang="tr-TR" dirty="0" err="1"/>
              <a:t>Acentaları</a:t>
            </a:r>
            <a:r>
              <a:rPr lang="tr-TR" dirty="0"/>
              <a:t> Birliğinin görevi, pazar araştırmaları ve seyahat </a:t>
            </a:r>
            <a:r>
              <a:rPr lang="tr-TR" dirty="0" err="1"/>
              <a:t>acentalığı</a:t>
            </a:r>
            <a:r>
              <a:rPr lang="tr-TR" dirty="0"/>
              <a:t> konusunda </a:t>
            </a:r>
            <a:r>
              <a:rPr lang="tr-TR" dirty="0" smtClean="0"/>
              <a:t>incelemeler yapmak</a:t>
            </a:r>
            <a:r>
              <a:rPr lang="tr-TR" dirty="0"/>
              <a:t>, birlik üyeleri arasındaki haksız rekabetin önlenmesi hususunda gerekli tedbirler almak, seyahat </a:t>
            </a:r>
            <a:r>
              <a:rPr lang="tr-TR" dirty="0" err="1" smtClean="0"/>
              <a:t>acentaları</a:t>
            </a:r>
            <a:r>
              <a:rPr lang="tr-TR" dirty="0" smtClean="0"/>
              <a:t> personelinin </a:t>
            </a:r>
            <a:r>
              <a:rPr lang="tr-TR" dirty="0"/>
              <a:t>yetiştirilmesi için kurslar ve seminerler düzenlemek, Bakanlıkça istendiğinde görüş bildirmek, </a:t>
            </a:r>
            <a:r>
              <a:rPr lang="tr-TR" dirty="0" smtClean="0"/>
              <a:t>uluslararası kuruluşlarda </a:t>
            </a:r>
            <a:r>
              <a:rPr lang="tr-TR" dirty="0"/>
              <a:t>seyahat </a:t>
            </a:r>
            <a:r>
              <a:rPr lang="tr-TR" dirty="0" err="1"/>
              <a:t>acentalarını</a:t>
            </a:r>
            <a:r>
              <a:rPr lang="tr-TR" dirty="0"/>
              <a:t> temsil etmek, bu kanunda ve 34 üncü maddenin son fıkrasında bahsedilen yönetmelikte</a:t>
            </a:r>
          </a:p>
          <a:p>
            <a:pPr marL="0" indent="0">
              <a:buNone/>
            </a:pPr>
            <a:r>
              <a:rPr lang="tr-TR" dirty="0"/>
              <a:t>belirtilen diğer görevleri ifa etmektir.</a:t>
            </a:r>
          </a:p>
          <a:p>
            <a:pPr marL="0" indent="0">
              <a:buNone/>
            </a:pPr>
            <a:r>
              <a:rPr lang="tr-TR" dirty="0"/>
              <a:t>Birlik, </a:t>
            </a:r>
            <a:r>
              <a:rPr lang="tr-TR" dirty="0" err="1"/>
              <a:t>acentalık</a:t>
            </a:r>
            <a:r>
              <a:rPr lang="tr-TR" dirty="0"/>
              <a:t> mesleğinin vakar ve haysiyetine uymayan hareketlerden dolayı birlik üyelerine disiplin cezası verir.</a:t>
            </a:r>
          </a:p>
          <a:p>
            <a:pPr marL="0" indent="0">
              <a:buNone/>
            </a:pPr>
            <a:r>
              <a:rPr lang="tr-TR" dirty="0"/>
              <a:t>Bunun ayrıntıları yönetmelikte </a:t>
            </a:r>
            <a:r>
              <a:rPr lang="tr-TR"/>
              <a:t>belirtilir</a:t>
            </a:r>
            <a:r>
              <a:rPr lang="tr-TR" smtClean="0"/>
              <a:t>.</a:t>
            </a:r>
          </a:p>
          <a:p>
            <a:pPr marL="0" indent="0">
              <a:buNone/>
            </a:pPr>
            <a:endParaRPr lang="tr-TR" dirty="0"/>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31556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6264696"/>
          </a:xfrm>
        </p:spPr>
        <p:txBody>
          <a:bodyPr>
            <a:normAutofit fontScale="55000" lnSpcReduction="20000"/>
          </a:bodyPr>
          <a:lstStyle/>
          <a:p>
            <a:pPr marL="0" indent="0">
              <a:buNone/>
            </a:pPr>
            <a:r>
              <a:rPr lang="tr-TR" b="1" u="sng" dirty="0" smtClean="0"/>
              <a:t>TÜROB - Türkiye </a:t>
            </a:r>
            <a:r>
              <a:rPr lang="tr-TR" b="1" u="sng" dirty="0"/>
              <a:t>Otelciler </a:t>
            </a:r>
            <a:r>
              <a:rPr lang="tr-TR" b="1" u="sng" dirty="0" smtClean="0"/>
              <a:t>Birliği</a:t>
            </a:r>
          </a:p>
          <a:p>
            <a:pPr marL="0" indent="0">
              <a:buNone/>
            </a:pPr>
            <a:r>
              <a:rPr lang="tr-TR" dirty="0"/>
              <a:t>TÜROB, 1971 yılında Marmara Bölgesi Turistik Otelciler Derneği (T.O.D) adıyla ve 13 kişi ile kurulmuştur.</a:t>
            </a:r>
          </a:p>
          <a:p>
            <a:pPr marL="0" indent="0">
              <a:buNone/>
            </a:pPr>
            <a:r>
              <a:rPr lang="tr-TR" dirty="0" smtClean="0"/>
              <a:t>1983 </a:t>
            </a:r>
            <a:r>
              <a:rPr lang="tr-TR" dirty="0"/>
              <a:t>yılına kadar faaliyet gösteren bu Dernek, Dernekler Kanunu'nun değişmesi üzerine Turistik Otelciler , İşletmeciler ve Yatırımcılar Birliği (TUROB) olarak çalışmalarına devam etmiştir.</a:t>
            </a:r>
          </a:p>
          <a:p>
            <a:pPr marL="0" indent="0">
              <a:buNone/>
            </a:pPr>
            <a:r>
              <a:rPr lang="tr-TR" dirty="0" smtClean="0"/>
              <a:t>TUROB</a:t>
            </a:r>
            <a:r>
              <a:rPr lang="tr-TR" dirty="0"/>
              <a:t>, 2015 yılında resmen Türkiye adını almıştır ve faaliyetine TÜROB (Türkiye Otelciler Birliği) olarak devam etmektedir</a:t>
            </a:r>
            <a:r>
              <a:rPr lang="tr-TR" dirty="0" smtClean="0"/>
              <a:t>.</a:t>
            </a:r>
          </a:p>
          <a:p>
            <a:pPr marL="0" indent="0">
              <a:buNone/>
            </a:pPr>
            <a:endParaRPr lang="tr-TR" dirty="0" smtClean="0"/>
          </a:p>
          <a:p>
            <a:pPr marL="0" indent="0">
              <a:buNone/>
            </a:pPr>
            <a:r>
              <a:rPr lang="tr-TR" dirty="0" smtClean="0"/>
              <a:t>TÜROB</a:t>
            </a:r>
            <a:r>
              <a:rPr lang="tr-TR" dirty="0"/>
              <a:t>’ UN temel amacı;</a:t>
            </a:r>
          </a:p>
          <a:p>
            <a:pPr marL="0" indent="0">
              <a:buNone/>
            </a:pPr>
            <a:r>
              <a:rPr lang="tr-TR" dirty="0" smtClean="0"/>
              <a:t>• </a:t>
            </a:r>
            <a:r>
              <a:rPr lang="tr-TR" dirty="0"/>
              <a:t>Turizmle ilgili konular, sorunlar ve çözümler üzerinde bilimsel ve pratik çalışmalar yapmak ve bu yönlü çalışmalara katkıda bulunmak,</a:t>
            </a:r>
          </a:p>
          <a:p>
            <a:pPr marL="0" indent="0">
              <a:buNone/>
            </a:pPr>
            <a:r>
              <a:rPr lang="tr-TR" dirty="0" smtClean="0"/>
              <a:t>• </a:t>
            </a:r>
            <a:r>
              <a:rPr lang="tr-TR" dirty="0"/>
              <a:t>Turizmin ve turistik tesislerin turizmin gereklerine ve değişen eğilimlere uygun gelişimini sağlamak,</a:t>
            </a:r>
          </a:p>
          <a:p>
            <a:pPr marL="0" indent="0">
              <a:buNone/>
            </a:pPr>
            <a:r>
              <a:rPr lang="tr-TR" dirty="0" smtClean="0"/>
              <a:t>• </a:t>
            </a:r>
            <a:r>
              <a:rPr lang="tr-TR" dirty="0"/>
              <a:t>Üyeleri arasında ve turizmle ilgisi bulunan daire, kurum, kuruluş ve kişilerle eşgüdümü sağlamak </a:t>
            </a:r>
          </a:p>
          <a:p>
            <a:pPr marL="0" indent="0">
              <a:buNone/>
            </a:pPr>
            <a:r>
              <a:rPr lang="tr-TR" dirty="0" smtClean="0"/>
              <a:t>• </a:t>
            </a:r>
            <a:r>
              <a:rPr lang="tr-TR" dirty="0"/>
              <a:t>Üyelerini sektör içinde ve dışında temsil etmek, </a:t>
            </a:r>
          </a:p>
          <a:p>
            <a:pPr marL="0" indent="0">
              <a:buNone/>
            </a:pPr>
            <a:r>
              <a:rPr lang="tr-TR" dirty="0" smtClean="0"/>
              <a:t>• </a:t>
            </a:r>
            <a:r>
              <a:rPr lang="tr-TR" dirty="0"/>
              <a:t>Ulusal ve uluslararası gelişmeleri izleyerek, gerekli tedbir, planlama ve projeler üzerinde çalışmaktır.</a:t>
            </a:r>
          </a:p>
          <a:p>
            <a:pPr marL="0" indent="0">
              <a:buNone/>
            </a:pPr>
            <a:r>
              <a:rPr lang="tr-TR" dirty="0" smtClean="0"/>
              <a:t>	Diğer </a:t>
            </a:r>
            <a:r>
              <a:rPr lang="tr-TR" dirty="0"/>
              <a:t>yandan, değişen dinamikler doğrultusunda, TÜROB tarafından basta eğitim, yatırım, </a:t>
            </a:r>
            <a:r>
              <a:rPr lang="tr-TR" dirty="0" err="1"/>
              <a:t>tanıtım&amp;pazarlama</a:t>
            </a:r>
            <a:r>
              <a:rPr lang="tr-TR" dirty="0"/>
              <a:t>, sektör standartların geliştirilmesi, denetim, </a:t>
            </a:r>
            <a:r>
              <a:rPr lang="tr-TR" dirty="0" err="1"/>
              <a:t>inovasyon</a:t>
            </a:r>
            <a:r>
              <a:rPr lang="tr-TR" dirty="0"/>
              <a:t>, bilgi/veri/analiz/raporlama, sürdürülebilirlik, hukuk ve mali danışmanlık olmak üzere birçok alanda sürekli ve güncel bilgi akısı sağlanmakta, sektör çıkarlarını korumak üzere yurtiçi ve yurt dışında lobi faaliyetleri yapılmaktadır.</a:t>
            </a:r>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03008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6120680"/>
          </a:xfrm>
        </p:spPr>
        <p:txBody>
          <a:bodyPr>
            <a:normAutofit fontScale="85000" lnSpcReduction="20000"/>
          </a:bodyPr>
          <a:lstStyle/>
          <a:p>
            <a:pPr marL="0" indent="0">
              <a:buNone/>
            </a:pPr>
            <a:r>
              <a:rPr lang="tr-TR" dirty="0" smtClean="0"/>
              <a:t>	Türkiye </a:t>
            </a:r>
            <a:r>
              <a:rPr lang="tr-TR" dirty="0"/>
              <a:t>Otelciler Birliği TÜROB; 1971yılında kurulduğu ilk günden </a:t>
            </a:r>
            <a:r>
              <a:rPr lang="tr-TR" dirty="0" smtClean="0"/>
              <a:t>itibaren birlikte </a:t>
            </a:r>
            <a:r>
              <a:rPr lang="tr-TR" dirty="0"/>
              <a:t>hareket etmenin bilincinde </a:t>
            </a:r>
            <a:r>
              <a:rPr lang="tr-TR" dirty="0" smtClean="0"/>
              <a:t>olan nitelikli </a:t>
            </a:r>
            <a:r>
              <a:rPr lang="tr-TR" dirty="0"/>
              <a:t>otel ve turizm işletmelerinin üye olduğu, Türkiye turizminin dinamik, kapsayıcı ve köklü sivil toplum örgütüdür. </a:t>
            </a:r>
          </a:p>
          <a:p>
            <a:pPr marL="0" indent="0">
              <a:buNone/>
            </a:pPr>
            <a:r>
              <a:rPr lang="tr-TR" dirty="0" smtClean="0"/>
              <a:t>	TÜROB</a:t>
            </a:r>
            <a:r>
              <a:rPr lang="tr-TR" dirty="0"/>
              <a:t>; TUGEV (Turizmi Geliştirme ve Eğitim Vakfı) , ICVB (</a:t>
            </a:r>
            <a:r>
              <a:rPr lang="tr-TR" dirty="0" err="1"/>
              <a:t>Istanbul</a:t>
            </a:r>
            <a:r>
              <a:rPr lang="tr-TR" dirty="0"/>
              <a:t> Kongre ve Ziyaretçi Bürosu) ve TURÇEV (Türkiye Çevre Eğitim Vakfı) Yönetim Kurulu Üyesi olup, basta turizm sektöründe faaliyet gösteren sivil toplum örgütleri olmak üzere, tüm Kamu Kuruluşları ve Özel sektör ile ortak proje ve çalışmalar yürütmektedir.</a:t>
            </a:r>
          </a:p>
          <a:p>
            <a:pPr marL="0" indent="0">
              <a:buNone/>
            </a:pPr>
            <a:r>
              <a:rPr lang="tr-TR" dirty="0" smtClean="0"/>
              <a:t>	Uluslararası </a:t>
            </a:r>
            <a:r>
              <a:rPr lang="tr-TR" dirty="0"/>
              <a:t>alanda ise TÜROB, Avrupa Oteller, Restoranlar ve Kafeler Birliği (HOTREC) üyesidir.</a:t>
            </a:r>
          </a:p>
          <a:p>
            <a:pPr marL="0" indent="0">
              <a:buNone/>
            </a:pPr>
            <a:r>
              <a:rPr lang="tr-TR" dirty="0" smtClean="0"/>
              <a:t>	T.C</a:t>
            </a:r>
            <a:r>
              <a:rPr lang="tr-TR" dirty="0"/>
              <a:t>. Kültür ve Turizm Bakanlığı Yatırım/İşletme Belgesi olması şartıyla, Türkiye genelindeki pek çok turistik tesisi bünyesinde bulunduran TÜROB, konaklama sektörünü temsil eden en köklü sivil toplum örgütüdür.</a:t>
            </a:r>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96958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976664"/>
          </a:xfrm>
        </p:spPr>
        <p:txBody>
          <a:bodyPr>
            <a:normAutofit fontScale="55000" lnSpcReduction="20000"/>
          </a:bodyPr>
          <a:lstStyle/>
          <a:p>
            <a:pPr marL="0" indent="0">
              <a:buNone/>
            </a:pPr>
            <a:r>
              <a:rPr lang="tr-TR" b="1" u="sng" dirty="0" err="1"/>
              <a:t>Tureb</a:t>
            </a:r>
            <a:r>
              <a:rPr lang="tr-TR" b="1" u="sng" dirty="0"/>
              <a:t> - Turist Rehberleri </a:t>
            </a:r>
            <a:r>
              <a:rPr lang="tr-TR" b="1" u="sng" dirty="0" smtClean="0"/>
              <a:t>Birliği</a:t>
            </a:r>
          </a:p>
          <a:p>
            <a:pPr marL="0" indent="0">
              <a:buNone/>
            </a:pPr>
            <a:r>
              <a:rPr lang="tr-TR" dirty="0" smtClean="0"/>
              <a:t>	Turist </a:t>
            </a:r>
            <a:r>
              <a:rPr lang="tr-TR" dirty="0"/>
              <a:t>Rehberleri Birliği (TUREB) 22.06.2012 tarihinde 28331 sayılı Resmi </a:t>
            </a:r>
            <a:r>
              <a:rPr lang="tr-TR" dirty="0" err="1"/>
              <a:t>Gazete'de</a:t>
            </a:r>
            <a:r>
              <a:rPr lang="tr-TR" dirty="0"/>
              <a:t> yayımlanan 6326 sayılı "Turist Rehberliği Meslek Kanunu" uyarınca kurulmuş, kendisine bağlı 7 Meslek Odası ile 6 Bölgesel Meslek Odası olmak üzere tüm Türkiye'de örgütlenmiş 13 odanın kamu kurumu niteliğinde meslek üst kuruluşudur. </a:t>
            </a:r>
          </a:p>
          <a:p>
            <a:pPr marL="0" indent="0">
              <a:buNone/>
            </a:pPr>
            <a:r>
              <a:rPr lang="tr-TR" dirty="0" smtClean="0"/>
              <a:t>	18.07.2013 </a:t>
            </a:r>
            <a:r>
              <a:rPr lang="tr-TR" dirty="0"/>
              <a:t>tarihinde yapılan I. Olağan Genel Kurulu'nda Birlik merkezi olarak Ankara seçilmiş, 01.10.2013 tarihinden bu yana da şu anki adresinde kuruluşunu tamamlayarak hizmet vermektedir.</a:t>
            </a:r>
          </a:p>
          <a:p>
            <a:pPr marL="0" indent="0">
              <a:buNone/>
            </a:pPr>
            <a:r>
              <a:rPr lang="tr-TR" dirty="0" smtClean="0"/>
              <a:t>	Anayasa </a:t>
            </a:r>
            <a:r>
              <a:rPr lang="tr-TR" dirty="0"/>
              <a:t>Mahkemesi'nin Meslek Kanunu'ndaki bir bölümü iptal kararından sonra Bakanlıkça yürürlüğe konulan yönetmelik yerine Birlik Genel Kurulu Delegeleri, Oda ve Birlik yöneticilerinin görüş ve önerileri doğrultusunda hukukçularla birlikte hazırlanan "Turist Rehberliği Meslek Yönetmeliği" de 26.12.2014 tarih ve 29217 sayılı Resmi </a:t>
            </a:r>
            <a:r>
              <a:rPr lang="tr-TR" dirty="0" err="1"/>
              <a:t>Gazete'de</a:t>
            </a:r>
            <a:r>
              <a:rPr lang="tr-TR" dirty="0"/>
              <a:t> yayımlanarak yürürlüğe girmiştir.</a:t>
            </a:r>
          </a:p>
          <a:p>
            <a:pPr marL="0" indent="0">
              <a:buNone/>
            </a:pPr>
            <a:r>
              <a:rPr lang="tr-TR" dirty="0" smtClean="0"/>
              <a:t>	Yasa </a:t>
            </a:r>
            <a:r>
              <a:rPr lang="tr-TR" dirty="0"/>
              <a:t>gereği oluşturulan bütün birimleri ile ülke turizminde rehberlerin daha etkin rol almaları, ülkenin kültür ve turizm politikaları doğrultusunda tanıtılması, yasa dışı rehberlik faaliyetlerinin önlenmesi amacıyla çalışmaktadır</a:t>
            </a:r>
            <a:r>
              <a:rPr lang="tr-TR" dirty="0" smtClean="0"/>
              <a:t>.</a:t>
            </a:r>
          </a:p>
          <a:p>
            <a:pPr marL="0" indent="0">
              <a:buNone/>
            </a:pPr>
            <a:r>
              <a:rPr lang="tr-TR" dirty="0" err="1" smtClean="0"/>
              <a:t>Tureb’in</a:t>
            </a:r>
            <a:r>
              <a:rPr lang="tr-TR" dirty="0" smtClean="0"/>
              <a:t> amaçları;</a:t>
            </a:r>
          </a:p>
          <a:p>
            <a:pPr marL="0" indent="0">
              <a:buNone/>
            </a:pPr>
            <a:r>
              <a:rPr lang="tr-TR" dirty="0" smtClean="0"/>
              <a:t>*Turist rehberlerinin ortak sorunlarını saptamak ve çözüm önerileri oluşturmak,</a:t>
            </a:r>
          </a:p>
          <a:p>
            <a:pPr marL="0" indent="0">
              <a:buNone/>
            </a:pPr>
            <a:r>
              <a:rPr lang="tr-TR" dirty="0" smtClean="0"/>
              <a:t>*Meslek kuruluşları arasında işbirliği ve koordinasyonu sağlamak,</a:t>
            </a:r>
          </a:p>
          <a:p>
            <a:pPr marL="0" indent="0">
              <a:buNone/>
            </a:pPr>
            <a:r>
              <a:rPr lang="tr-TR" dirty="0" smtClean="0"/>
              <a:t>*Turist  rehberleri meslek ve meslek örgütlenmesine yönelik yasal ve idari düzenlemeler konusunda ortak girişimde bulunmak ve çaba göstermek,</a:t>
            </a:r>
          </a:p>
          <a:p>
            <a:pPr marL="0" indent="0">
              <a:buNone/>
            </a:pPr>
            <a:r>
              <a:rPr lang="tr-TR" dirty="0" smtClean="0"/>
              <a:t>*Turizm sektöründe faaliyet gösteren diğer meslek örgütlenmeleri ile kamu kurum ve kuruluşlarıyla idari makamlar karşısında temsilde işbirliği ve koordinasyonu sağlamak.</a:t>
            </a:r>
            <a:endParaRPr lang="tr-TR" dirty="0"/>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90369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6048672"/>
          </a:xfrm>
        </p:spPr>
        <p:txBody>
          <a:bodyPr>
            <a:normAutofit fontScale="55000" lnSpcReduction="20000"/>
          </a:bodyPr>
          <a:lstStyle/>
          <a:p>
            <a:pPr marL="0" indent="0">
              <a:buNone/>
            </a:pPr>
            <a:r>
              <a:rPr lang="tr-TR" b="1" u="sng" dirty="0" smtClean="0"/>
              <a:t>TÜROFED - Türkiye </a:t>
            </a:r>
            <a:r>
              <a:rPr lang="tr-TR" b="1" u="sng" dirty="0"/>
              <a:t>Otelciler </a:t>
            </a:r>
            <a:r>
              <a:rPr lang="tr-TR" b="1" u="sng" dirty="0" smtClean="0"/>
              <a:t>Federasyonu</a:t>
            </a:r>
          </a:p>
          <a:p>
            <a:pPr marL="0" indent="0">
              <a:buNone/>
            </a:pPr>
            <a:r>
              <a:rPr lang="tr-TR" dirty="0" smtClean="0"/>
              <a:t>	TÜROFED 12 bölgesel otel derneğinin tek çatı altında toplanmasıyla kurulmuştur.</a:t>
            </a:r>
          </a:p>
          <a:p>
            <a:pPr marL="0" indent="0">
              <a:buNone/>
            </a:pPr>
            <a:r>
              <a:rPr lang="tr-TR" dirty="0" smtClean="0"/>
              <a:t> 	Ülke </a:t>
            </a:r>
            <a:r>
              <a:rPr lang="tr-TR" dirty="0"/>
              <a:t>ekonomisine her yıl önemli döviz kazanımı ve istihdam sağlayan sektörümüzde, mevcut ve çıkarılacak kanun ve yönetmelikleri geliştirmek için öneriler hazırlayan TÜROFED, bu önerileri ilgili kurum ve kuruluşlara iletiyor. Bu çerçevede verilecek görevleri; genel ilkeleri oluşturma konularında yerine getirmek için önemli çalışmalara imza atılıyor</a:t>
            </a:r>
            <a:r>
              <a:rPr lang="tr-TR" dirty="0" smtClean="0"/>
              <a:t>.</a:t>
            </a:r>
          </a:p>
          <a:p>
            <a:pPr marL="0" indent="0">
              <a:buNone/>
            </a:pPr>
            <a:r>
              <a:rPr lang="tr-TR" dirty="0" smtClean="0"/>
              <a:t>1-Global </a:t>
            </a:r>
            <a:r>
              <a:rPr lang="tr-TR" dirty="0" err="1"/>
              <a:t>gelişmeleri</a:t>
            </a:r>
            <a:r>
              <a:rPr lang="tr-TR" dirty="0"/>
              <a:t> takip ederek, </a:t>
            </a:r>
            <a:r>
              <a:rPr lang="tr-TR" dirty="0" err="1"/>
              <a:t>ülke</a:t>
            </a:r>
            <a:r>
              <a:rPr lang="tr-TR" dirty="0"/>
              <a:t> turizmini </a:t>
            </a:r>
            <a:r>
              <a:rPr lang="tr-TR" dirty="0" err="1"/>
              <a:t>dünyada</a:t>
            </a:r>
            <a:r>
              <a:rPr lang="tr-TR" dirty="0"/>
              <a:t> lider konuma getirmek, </a:t>
            </a:r>
            <a:endParaRPr lang="tr-TR" dirty="0" smtClean="0"/>
          </a:p>
          <a:p>
            <a:pPr marL="0" indent="0">
              <a:buNone/>
            </a:pPr>
            <a:r>
              <a:rPr lang="tr-TR" dirty="0" smtClean="0"/>
              <a:t>2</a:t>
            </a:r>
            <a:r>
              <a:rPr lang="tr-TR" dirty="0"/>
              <a:t>. </a:t>
            </a:r>
            <a:r>
              <a:rPr lang="tr-TR" dirty="0" err="1"/>
              <a:t>Paydaşlarımızla</a:t>
            </a:r>
            <a:r>
              <a:rPr lang="tr-TR" dirty="0"/>
              <a:t> verimli ve </a:t>
            </a:r>
            <a:r>
              <a:rPr lang="tr-TR" dirty="0" err="1"/>
              <a:t>sürekli</a:t>
            </a:r>
            <a:r>
              <a:rPr lang="tr-TR" dirty="0"/>
              <a:t> bir </a:t>
            </a:r>
            <a:r>
              <a:rPr lang="tr-TR" dirty="0" err="1"/>
              <a:t>işbirliği</a:t>
            </a:r>
            <a:r>
              <a:rPr lang="tr-TR" dirty="0"/>
              <a:t> yaratmak,</a:t>
            </a:r>
          </a:p>
          <a:p>
            <a:pPr marL="0" indent="0">
              <a:buNone/>
            </a:pPr>
            <a:r>
              <a:rPr lang="tr-TR" dirty="0"/>
              <a:t>3. </a:t>
            </a:r>
            <a:r>
              <a:rPr lang="tr-TR" dirty="0" err="1"/>
              <a:t>Üyelerimizin</a:t>
            </a:r>
            <a:r>
              <a:rPr lang="tr-TR" dirty="0"/>
              <a:t> </a:t>
            </a:r>
            <a:r>
              <a:rPr lang="tr-TR" dirty="0" err="1"/>
              <a:t>gelişimine</a:t>
            </a:r>
            <a:r>
              <a:rPr lang="tr-TR" dirty="0"/>
              <a:t> ve faaliyetlerine katkı </a:t>
            </a:r>
            <a:r>
              <a:rPr lang="tr-TR" dirty="0" err="1"/>
              <a:t>sağlayacak</a:t>
            </a:r>
            <a:r>
              <a:rPr lang="tr-TR" dirty="0"/>
              <a:t> hizmetleri sunmak,</a:t>
            </a:r>
          </a:p>
          <a:p>
            <a:pPr marL="0" indent="0">
              <a:buNone/>
            </a:pPr>
            <a:r>
              <a:rPr lang="tr-TR" dirty="0"/>
              <a:t>4. Mesleki birlik ve </a:t>
            </a:r>
            <a:r>
              <a:rPr lang="tr-TR" dirty="0" err="1"/>
              <a:t>beraberliğin</a:t>
            </a:r>
            <a:r>
              <a:rPr lang="tr-TR" dirty="0"/>
              <a:t> korunmasını </a:t>
            </a:r>
            <a:r>
              <a:rPr lang="tr-TR" dirty="0" err="1"/>
              <a:t>sağlamak</a:t>
            </a:r>
            <a:r>
              <a:rPr lang="tr-TR" dirty="0"/>
              <a:t>,</a:t>
            </a:r>
          </a:p>
          <a:p>
            <a:pPr marL="0" indent="0">
              <a:buNone/>
            </a:pPr>
            <a:r>
              <a:rPr lang="tr-TR" dirty="0"/>
              <a:t>5. </a:t>
            </a:r>
            <a:r>
              <a:rPr lang="tr-TR" dirty="0" err="1"/>
              <a:t>Sürdürülebilir</a:t>
            </a:r>
            <a:r>
              <a:rPr lang="tr-TR" dirty="0"/>
              <a:t> turizm kapsamında insan </a:t>
            </a:r>
            <a:r>
              <a:rPr lang="tr-TR" dirty="0" err="1"/>
              <a:t>sağlığının</a:t>
            </a:r>
            <a:r>
              <a:rPr lang="tr-TR" dirty="0"/>
              <a:t> ve </a:t>
            </a:r>
            <a:r>
              <a:rPr lang="tr-TR" dirty="0" err="1"/>
              <a:t>çevrenin</a:t>
            </a:r>
            <a:r>
              <a:rPr lang="tr-TR" dirty="0"/>
              <a:t> korunması,</a:t>
            </a:r>
          </a:p>
          <a:p>
            <a:pPr marL="0" indent="0">
              <a:buNone/>
            </a:pPr>
            <a:r>
              <a:rPr lang="tr-TR" dirty="0"/>
              <a:t>6. </a:t>
            </a:r>
            <a:r>
              <a:rPr lang="tr-TR" dirty="0" err="1"/>
              <a:t>Çevre</a:t>
            </a:r>
            <a:r>
              <a:rPr lang="tr-TR" dirty="0"/>
              <a:t> bilincinin </a:t>
            </a:r>
            <a:r>
              <a:rPr lang="tr-TR" dirty="0" err="1"/>
              <a:t>geliştirilmesi</a:t>
            </a:r>
            <a:r>
              <a:rPr lang="tr-TR" dirty="0"/>
              <a:t>,</a:t>
            </a:r>
          </a:p>
          <a:p>
            <a:pPr marL="0" indent="0">
              <a:buNone/>
            </a:pPr>
            <a:r>
              <a:rPr lang="tr-TR" dirty="0"/>
              <a:t>7. Kırsal ve kentsel alanlarda arazi ve </a:t>
            </a:r>
            <a:r>
              <a:rPr lang="tr-TR" dirty="0" err="1"/>
              <a:t>doğal</a:t>
            </a:r>
            <a:r>
              <a:rPr lang="tr-TR" dirty="0"/>
              <a:t> kaynakların en uygun </a:t>
            </a:r>
            <a:r>
              <a:rPr lang="tr-TR" dirty="0" err="1"/>
              <a:t>şekilde</a:t>
            </a:r>
            <a:r>
              <a:rPr lang="tr-TR" dirty="0"/>
              <a:t> kullanılarak korunması</a:t>
            </a:r>
            <a:r>
              <a:rPr lang="tr-TR" dirty="0" smtClean="0"/>
              <a:t>,</a:t>
            </a:r>
          </a:p>
          <a:p>
            <a:pPr marL="0" indent="0">
              <a:buNone/>
            </a:pPr>
            <a:r>
              <a:rPr lang="tr-TR" dirty="0" smtClean="0"/>
              <a:t> </a:t>
            </a:r>
            <a:r>
              <a:rPr lang="tr-TR" dirty="0"/>
              <a:t>8. Gelecek nesillere daha </a:t>
            </a:r>
            <a:r>
              <a:rPr lang="tr-TR" dirty="0" err="1"/>
              <a:t>sağlıklı</a:t>
            </a:r>
            <a:r>
              <a:rPr lang="tr-TR" dirty="0"/>
              <a:t> bir alt yapı bırakarak, insan </a:t>
            </a:r>
            <a:r>
              <a:rPr lang="tr-TR" dirty="0" err="1"/>
              <a:t>eğitimini</a:t>
            </a:r>
            <a:r>
              <a:rPr lang="tr-TR" dirty="0"/>
              <a:t> </a:t>
            </a:r>
            <a:r>
              <a:rPr lang="tr-TR" dirty="0" err="1"/>
              <a:t>geliştirmek</a:t>
            </a:r>
            <a:r>
              <a:rPr lang="tr-TR" dirty="0"/>
              <a:t>,</a:t>
            </a:r>
          </a:p>
          <a:p>
            <a:pPr marL="0" indent="0">
              <a:buNone/>
            </a:pPr>
            <a:r>
              <a:rPr lang="tr-TR" dirty="0"/>
              <a:t>9. </a:t>
            </a:r>
            <a:r>
              <a:rPr lang="tr-TR" dirty="0" err="1"/>
              <a:t>Ülke</a:t>
            </a:r>
            <a:r>
              <a:rPr lang="tr-TR" dirty="0"/>
              <a:t> ekonomisine her yıl daha fazla </a:t>
            </a:r>
            <a:r>
              <a:rPr lang="tr-TR" dirty="0" err="1"/>
              <a:t>döviz</a:t>
            </a:r>
            <a:r>
              <a:rPr lang="tr-TR" dirty="0"/>
              <a:t> girdisi </a:t>
            </a:r>
            <a:r>
              <a:rPr lang="tr-TR" dirty="0" err="1"/>
              <a:t>sağlayarak</a:t>
            </a:r>
            <a:r>
              <a:rPr lang="tr-TR" dirty="0"/>
              <a:t> istihdamı artırmak,</a:t>
            </a:r>
          </a:p>
          <a:p>
            <a:pPr marL="0" indent="0">
              <a:buNone/>
            </a:pPr>
            <a:r>
              <a:rPr lang="tr-TR" dirty="0"/>
              <a:t>10. </a:t>
            </a:r>
            <a:r>
              <a:rPr lang="tr-TR" dirty="0" err="1"/>
              <a:t>Sektörümüzün</a:t>
            </a:r>
            <a:r>
              <a:rPr lang="tr-TR" dirty="0"/>
              <a:t> mevcut </a:t>
            </a:r>
            <a:r>
              <a:rPr lang="tr-TR" dirty="0" err="1"/>
              <a:t>başarısını</a:t>
            </a:r>
            <a:r>
              <a:rPr lang="tr-TR" dirty="0"/>
              <a:t> daha da </a:t>
            </a:r>
            <a:r>
              <a:rPr lang="tr-TR" dirty="0" err="1"/>
              <a:t>yükseklere</a:t>
            </a:r>
            <a:r>
              <a:rPr lang="tr-TR" dirty="0"/>
              <a:t> </a:t>
            </a:r>
            <a:r>
              <a:rPr lang="tr-TR" dirty="0" err="1"/>
              <a:t>taşıyabilmesi</a:t>
            </a:r>
            <a:r>
              <a:rPr lang="tr-TR" dirty="0"/>
              <a:t> </a:t>
            </a:r>
            <a:r>
              <a:rPr lang="tr-TR" dirty="0" err="1"/>
              <a:t>için</a:t>
            </a:r>
            <a:r>
              <a:rPr lang="tr-TR" dirty="0"/>
              <a:t> </a:t>
            </a:r>
            <a:r>
              <a:rPr lang="tr-TR" dirty="0" err="1"/>
              <a:t>çıkarılacak</a:t>
            </a:r>
            <a:r>
              <a:rPr lang="tr-TR" dirty="0"/>
              <a:t> kanun ve </a:t>
            </a:r>
            <a:r>
              <a:rPr lang="tr-TR" dirty="0" err="1"/>
              <a:t>yönetmeliklerle</a:t>
            </a:r>
            <a:r>
              <a:rPr lang="tr-TR" dirty="0"/>
              <a:t> ilgili </a:t>
            </a:r>
            <a:r>
              <a:rPr lang="tr-TR" dirty="0" err="1"/>
              <a:t>öneriler</a:t>
            </a:r>
            <a:r>
              <a:rPr lang="tr-TR" dirty="0"/>
              <a:t> hazırlayıp, sunmak,</a:t>
            </a:r>
          </a:p>
          <a:p>
            <a:pPr marL="0" indent="0">
              <a:buNone/>
            </a:pPr>
            <a:r>
              <a:rPr lang="tr-TR" dirty="0"/>
              <a:t>11. </a:t>
            </a:r>
            <a:r>
              <a:rPr lang="tr-TR" dirty="0" err="1"/>
              <a:t>Hoşgöru</a:t>
            </a:r>
            <a:r>
              <a:rPr lang="tr-TR" dirty="0"/>
              <a:t>̈ ve </a:t>
            </a:r>
            <a:r>
              <a:rPr lang="tr-TR" dirty="0" err="1"/>
              <a:t>barışa</a:t>
            </a:r>
            <a:r>
              <a:rPr lang="tr-TR" dirty="0"/>
              <a:t> </a:t>
            </a:r>
            <a:r>
              <a:rPr lang="tr-TR" dirty="0" err="1"/>
              <a:t>sağladığı</a:t>
            </a:r>
            <a:r>
              <a:rPr lang="tr-TR" dirty="0"/>
              <a:t> </a:t>
            </a:r>
            <a:r>
              <a:rPr lang="tr-TR" dirty="0" err="1"/>
              <a:t>büyük</a:t>
            </a:r>
            <a:r>
              <a:rPr lang="tr-TR" dirty="0"/>
              <a:t> katkıdan dolayı </a:t>
            </a:r>
            <a:r>
              <a:rPr lang="tr-TR" dirty="0" err="1"/>
              <a:t>ülkemize</a:t>
            </a:r>
            <a:r>
              <a:rPr lang="tr-TR" dirty="0"/>
              <a:t> gelen </a:t>
            </a:r>
            <a:r>
              <a:rPr lang="tr-TR" dirty="0" err="1"/>
              <a:t>tüm</a:t>
            </a:r>
            <a:r>
              <a:rPr lang="tr-TR" dirty="0"/>
              <a:t> </a:t>
            </a:r>
            <a:r>
              <a:rPr lang="tr-TR" dirty="0" err="1"/>
              <a:t>dünya</a:t>
            </a:r>
            <a:r>
              <a:rPr lang="tr-TR" dirty="0"/>
              <a:t> </a:t>
            </a:r>
            <a:r>
              <a:rPr lang="tr-TR" dirty="0" err="1"/>
              <a:t>vatandaşlarını</a:t>
            </a:r>
            <a:r>
              <a:rPr lang="tr-TR" dirty="0"/>
              <a:t> </a:t>
            </a:r>
            <a:r>
              <a:rPr lang="tr-TR" dirty="0" err="1"/>
              <a:t>Türk</a:t>
            </a:r>
            <a:r>
              <a:rPr lang="tr-TR" dirty="0"/>
              <a:t> </a:t>
            </a:r>
            <a:r>
              <a:rPr lang="tr-TR" dirty="0" err="1"/>
              <a:t>misafirperverliği</a:t>
            </a:r>
            <a:r>
              <a:rPr lang="tr-TR" dirty="0"/>
              <a:t> ile </a:t>
            </a:r>
            <a:r>
              <a:rPr lang="tr-TR" dirty="0" err="1"/>
              <a:t>ağırlamaya</a:t>
            </a:r>
            <a:r>
              <a:rPr lang="tr-TR" dirty="0"/>
              <a:t> devam etmek.</a:t>
            </a:r>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52696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6048672"/>
          </a:xfrm>
        </p:spPr>
        <p:txBody>
          <a:bodyPr>
            <a:normAutofit fontScale="70000" lnSpcReduction="20000"/>
          </a:bodyPr>
          <a:lstStyle/>
          <a:p>
            <a:pPr marL="0" indent="0">
              <a:buNone/>
            </a:pPr>
            <a:r>
              <a:rPr lang="tr-TR" u="sng" dirty="0" smtClean="0"/>
              <a:t>TTYD-Türkiye Turizm Yatırımcıları Derneği</a:t>
            </a:r>
          </a:p>
          <a:p>
            <a:pPr marL="0" indent="0">
              <a:buNone/>
            </a:pPr>
            <a:r>
              <a:rPr lang="tr-TR" dirty="0" smtClean="0"/>
              <a:t>	1988 yılında o dönemin turizm yatırımcıları tarafından kurulmuştur.</a:t>
            </a:r>
          </a:p>
          <a:p>
            <a:pPr marL="0" indent="0">
              <a:buNone/>
            </a:pPr>
            <a:r>
              <a:rPr lang="tr-TR" dirty="0" smtClean="0"/>
              <a:t>	TYD</a:t>
            </a:r>
            <a:r>
              <a:rPr lang="tr-TR" dirty="0"/>
              <a:t>, sektörün gelişiminde ve sorunlarının çözümünde aşağıda belirtilen çok önemli projeleri ilk kez gündeme getirmiştir </a:t>
            </a:r>
            <a:r>
              <a:rPr lang="tr-TR" dirty="0" smtClean="0"/>
              <a:t>:</a:t>
            </a:r>
          </a:p>
          <a:p>
            <a:pPr marL="0" indent="0">
              <a:buNone/>
            </a:pPr>
            <a:r>
              <a:rPr lang="tr-TR" dirty="0" smtClean="0"/>
              <a:t> </a:t>
            </a:r>
            <a:r>
              <a:rPr lang="tr-TR" dirty="0"/>
              <a:t>-Bölgesel teşvik, -Yatırım arazilerinin tahsisinde Şeffaf sistem, -Sürdürülebilir turizm, -Hedefte kalite yönetimi, -Turizm yatırımcılarının ekonomiye katkısı, -Turizm </a:t>
            </a:r>
            <a:r>
              <a:rPr lang="tr-TR" dirty="0" err="1"/>
              <a:t>master</a:t>
            </a:r>
            <a:r>
              <a:rPr lang="tr-TR" dirty="0"/>
              <a:t> planı, -Yatırım hamlesi ilke ve </a:t>
            </a:r>
            <a:r>
              <a:rPr lang="tr-TR" dirty="0" smtClean="0"/>
              <a:t>boyutları Dernek, </a:t>
            </a:r>
            <a:r>
              <a:rPr lang="tr-TR" dirty="0"/>
              <a:t>sektörde öncü bir vizyon ve misyona sahip olduğunu defalarca kanıtlamıştır</a:t>
            </a:r>
            <a:r>
              <a:rPr lang="tr-TR" dirty="0" smtClean="0"/>
              <a:t>.</a:t>
            </a:r>
          </a:p>
          <a:p>
            <a:pPr marL="0" indent="0">
              <a:buNone/>
            </a:pPr>
            <a:r>
              <a:rPr lang="tr-TR" dirty="0" smtClean="0"/>
              <a:t>	TYD</a:t>
            </a:r>
            <a:r>
              <a:rPr lang="tr-TR" dirty="0"/>
              <a:t>, Dünya Turizm Örgütü (UNWTO) içindeki özel sektör temsilcilerinden oluşan grubun (</a:t>
            </a:r>
            <a:r>
              <a:rPr lang="tr-TR" dirty="0" err="1"/>
              <a:t>Affiliate</a:t>
            </a:r>
            <a:r>
              <a:rPr lang="tr-TR" dirty="0"/>
              <a:t> </a:t>
            </a:r>
            <a:r>
              <a:rPr lang="tr-TR" dirty="0" err="1"/>
              <a:t>Members</a:t>
            </a:r>
            <a:r>
              <a:rPr lang="tr-TR" dirty="0"/>
              <a:t>) yönetim kurulu üyesidir</a:t>
            </a:r>
            <a:r>
              <a:rPr lang="tr-TR" dirty="0" smtClean="0"/>
              <a:t>.</a:t>
            </a:r>
          </a:p>
          <a:p>
            <a:pPr marL="0" indent="0">
              <a:buNone/>
            </a:pPr>
            <a:r>
              <a:rPr lang="tr-TR" dirty="0" smtClean="0"/>
              <a:t>	TYD </a:t>
            </a:r>
            <a:r>
              <a:rPr lang="tr-TR" dirty="0"/>
              <a:t>ayrıca, -Dış Ekonomik İlişkiler Kurulu (DEİK), Turizm Geliştirme ve Eğitim Vakfı (TUGEV) kurucu üyesi, -Uluslararası Çevre Eğitim Vakfı'nı (FEE) temsilen Türkiye Çevre Eğitim Vakfı (TURÇEV) kurucu yönetim kurulu üyesidir</a:t>
            </a:r>
            <a:r>
              <a:rPr lang="tr-TR" dirty="0" smtClean="0"/>
              <a:t>.</a:t>
            </a:r>
          </a:p>
          <a:p>
            <a:pPr marL="0" indent="0">
              <a:buNone/>
            </a:pPr>
            <a:r>
              <a:rPr lang="tr-TR" dirty="0" smtClean="0"/>
              <a:t>	TYD </a:t>
            </a:r>
            <a:r>
              <a:rPr lang="tr-TR" dirty="0"/>
              <a:t>üyelerinin liderliği ve desteği ile BETUYAB (Belek), KETAV (Kemer), KUTAV (Kuşadası), BOTAV (Bodrum), ATAV (Antalya) bölgesel tanıtma ve vakıf birlikleri kurulmuştur.</a:t>
            </a:r>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03565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5793507"/>
          </a:xfrm>
        </p:spPr>
        <p:txBody>
          <a:bodyPr>
            <a:normAutofit fontScale="85000" lnSpcReduction="20000"/>
          </a:bodyPr>
          <a:lstStyle/>
          <a:p>
            <a:pPr marL="0" indent="0">
              <a:buNone/>
            </a:pPr>
            <a:r>
              <a:rPr lang="tr-TR" u="sng" dirty="0" smtClean="0"/>
              <a:t>TUGEV-Turizm Geliştirme Vakfı</a:t>
            </a:r>
          </a:p>
          <a:p>
            <a:pPr marL="0" indent="0">
              <a:buNone/>
            </a:pPr>
            <a:r>
              <a:rPr lang="tr-TR" dirty="0" err="1"/>
              <a:t>Amacı:Türkiye’nin</a:t>
            </a:r>
            <a:r>
              <a:rPr lang="tr-TR" dirty="0"/>
              <a:t> milli hedef ve menfaatleri doğrultusunda ve devletçe uygulanacak turizm planı çerçevesinde Türk Turizminin, Turizm Kültürünün, Turizm Ekonomisinin, Turizm Endüstrisinin ve Turizm Ticaretinin geliştirilmesinde; Türkiye’nin Turistik değerlerinin yurt içi ve yurt dışında tanıtılmasına maddi ve manevi destek olmak.</a:t>
            </a:r>
          </a:p>
          <a:p>
            <a:pPr marL="0" indent="0">
              <a:buNone/>
            </a:pPr>
            <a:r>
              <a:rPr lang="tr-TR" dirty="0" smtClean="0"/>
              <a:t>	Bu </a:t>
            </a:r>
            <a:r>
              <a:rPr lang="tr-TR" dirty="0"/>
              <a:t>amaçla, Türkiye’nin doğal güzelliklerini, tarihi eserlerini, Türk kültürünü, Türk hatıra ve hediyelik eşyaları ile turistik el sanatlarını, Türk mutfağını, Türk musikisini ve folklorunu, Türk tarih ve edebiyatını, Türk mimarisini yurt içinde ve yurt dışında tanıtma amacına yönelik her türlü çalışmaları yapmak. Bu yolda Turizm Geliştirme Kooperatiflerini kurmak, yaymak, desteklemek ve eğitimlerini düzenlemek.</a:t>
            </a:r>
          </a:p>
        </p:txBody>
      </p:sp>
      <p:pic>
        <p:nvPicPr>
          <p:cNvPr id="2" name="Kayıtlı 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0886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TotalTime>
  <Words>701</Words>
  <Application>Microsoft Office PowerPoint</Application>
  <PresentationFormat>Ekran Gösterisi (4:3)</PresentationFormat>
  <Paragraphs>193</Paragraphs>
  <Slides>21</Slides>
  <Notes>0</Notes>
  <HiddenSlides>0</HiddenSlides>
  <MMClips>19</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21</vt:i4>
      </vt:variant>
    </vt:vector>
  </HeadingPairs>
  <TitlesOfParts>
    <vt:vector size="24" baseType="lpstr">
      <vt:lpstr>Arial</vt:lpstr>
      <vt:lpstr>Calibri</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seyitAliçelik</cp:lastModifiedBy>
  <cp:revision>48</cp:revision>
  <dcterms:created xsi:type="dcterms:W3CDTF">2020-10-28T14:44:36Z</dcterms:created>
  <dcterms:modified xsi:type="dcterms:W3CDTF">2022-11-02T09:49:31Z</dcterms:modified>
</cp:coreProperties>
</file>